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2" r:id="rId15"/>
  </p:sldIdLst>
  <p:sldSz cx="18288000" cy="10287000"/>
  <p:notesSz cx="6858000" cy="9144000"/>
  <p:embeddedFontLst>
    <p:embeddedFont>
      <p:font typeface="SimSun" panose="02010600030101010101" pitchFamily="2" charset="-122"/>
      <p:regular r:id="rId20"/>
    </p:embeddedFont>
    <p:embeddedFont>
      <p:font typeface="Libre Baskerville" panose="02000000000000000000"/>
      <p:regular r:id="rId21"/>
    </p:embeddedFont>
    <p:embeddedFont>
      <p:font typeface="DM Sans"/>
      <p:regular r:id="rId22"/>
    </p:embeddedFont>
    <p:embeddedFont>
      <p:font typeface="Calibri" panose="020F0502020204030204" charset="0"/>
      <p:regular r:id="rId23"/>
      <p:bold r:id="rId24"/>
      <p:italic r:id="rId25"/>
      <p:boldItalic r:id="rId26"/>
    </p:embeddedFont>
    <p:embeddedFont>
      <p:font typeface="Algerian" panose="04020705040A02060702" charset="0"/>
      <p:regular r:id="rId27"/>
    </p:embeddedFont>
    <p:embeddedFont>
      <p:font typeface="Bell MT" panose="02020503060305020303" charset="0"/>
      <p:regular r:id="rId28"/>
      <p:bold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29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0732"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1"/>
        <p:guide pos="291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font" Target="fonts/font11.fntdata"/><Relationship Id="rId3" Type="http://schemas.openxmlformats.org/officeDocument/2006/relationships/slideMaster" Target="slideMasters/slideMaster2.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image" Target="../media/image3.png"/><Relationship Id="rId5" Type="http://schemas.openxmlformats.org/officeDocument/2006/relationships/tags" Target="../tags/tag7.xml"/><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tags" Target="../tags/tag5.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5.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4.png"/><Relationship Id="rId2" Type="http://schemas.openxmlformats.org/officeDocument/2006/relationships/tags" Target="../tags/tag19.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31.xml"/><Relationship Id="rId7" Type="http://schemas.openxmlformats.org/officeDocument/2006/relationships/image" Target="../media/image9.png"/><Relationship Id="rId6" Type="http://schemas.openxmlformats.org/officeDocument/2006/relationships/tags" Target="../tags/tag30.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tags" Target="../tags/tag29.xml"/><Relationship Id="rId2" Type="http://schemas.openxmlformats.org/officeDocument/2006/relationships/tags" Target="../tags/tag28.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3.png"/><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358776" y="1038225"/>
            <a:ext cx="17827624" cy="9165432"/>
          </a:xfrm>
          <a:prstGeom prst="rect">
            <a:avLst/>
          </a:prstGeom>
          <a:noFill/>
          <a:ln w="9525">
            <a:noFill/>
          </a:ln>
        </p:spPr>
      </p:pic>
      <p:sp>
        <p:nvSpPr>
          <p:cNvPr id="10" name="Rectangle 7"/>
          <p:cNvSpPr>
            <a:spLocks noChangeArrowheads="1"/>
          </p:cNvSpPr>
          <p:nvPr/>
        </p:nvSpPr>
        <p:spPr bwMode="auto">
          <a:xfrm>
            <a:off x="3176" y="823913"/>
            <a:ext cx="18288000" cy="22669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7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3816350" y="3738563"/>
            <a:ext cx="11090276" cy="1833563"/>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511300" y="931070"/>
            <a:ext cx="15544800" cy="2205038"/>
          </a:xfrm>
        </p:spPr>
        <p:txBody>
          <a:bodyPr/>
          <a:lstStyle>
            <a:lvl1pPr>
              <a:defRPr sz="54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914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12" name="Rectangle 5"/>
          <p:cNvSpPr>
            <a:spLocks noChangeArrowheads="1"/>
          </p:cNvSpPr>
          <p:nvPr>
            <p:ph type="ftr" sz="quarter" idx="3"/>
          </p:nvPr>
        </p:nvSpPr>
        <p:spPr bwMode="auto">
          <a:xfrm>
            <a:off x="6248400" y="9367838"/>
            <a:ext cx="5791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13106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7"/>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7"/>
            <a:ext cx="12039600" cy="87772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044000" y="591608"/>
            <a:ext cx="16200000" cy="1188000"/>
          </a:xfrm>
        </p:spPr>
        <p:txBody>
          <a:bodyPr/>
          <a:lstStyle>
            <a:lvl1pPr algn="ctr">
              <a:defRPr sz="48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33260" y="0"/>
            <a:ext cx="18254741" cy="10287000"/>
          </a:xfrm>
          <a:prstGeom prst="rect">
            <a:avLst/>
          </a:prstGeom>
        </p:spPr>
      </p:pic>
      <p:pic>
        <p:nvPicPr>
          <p:cNvPr id="10" name="图片 9" descr="58585"/>
          <p:cNvPicPr>
            <a:picLocks noChangeAspect="1"/>
          </p:cNvPicPr>
          <p:nvPr>
            <p:custDataLst>
              <p:tags r:id="rId5"/>
            </p:custDataLst>
          </p:nvPr>
        </p:nvPicPr>
        <p:blipFill>
          <a:blip r:embed="rId6"/>
          <a:stretch>
            <a:fillRect/>
          </a:stretch>
        </p:blipFill>
        <p:spPr>
          <a:xfrm>
            <a:off x="14947583" y="909638"/>
            <a:ext cx="1631633" cy="984885"/>
          </a:xfrm>
          <a:prstGeom prst="rect">
            <a:avLst/>
          </a:prstGeom>
        </p:spPr>
      </p:pic>
      <p:sp>
        <p:nvSpPr>
          <p:cNvPr id="9" name="署名"/>
          <p:cNvSpPr>
            <a:spLocks noGrp="1"/>
          </p:cNvSpPr>
          <p:nvPr>
            <p:ph type="body" idx="3" hasCustomPrompt="1"/>
            <p:custDataLst>
              <p:tags r:id="rId7"/>
            </p:custDataLst>
          </p:nvPr>
        </p:nvSpPr>
        <p:spPr>
          <a:xfrm>
            <a:off x="13492067" y="6463665"/>
            <a:ext cx="3237645" cy="76755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8"/>
            </p:custDataLst>
          </p:nvPr>
        </p:nvSpPr>
        <p:spPr>
          <a:xfrm>
            <a:off x="8977313" y="5723573"/>
            <a:ext cx="7844790" cy="64389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21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9"/>
            </p:custDataLst>
          </p:nvPr>
        </p:nvSpPr>
        <p:spPr>
          <a:xfrm>
            <a:off x="6427470" y="1477328"/>
            <a:ext cx="10394633" cy="4246245"/>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10"/>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2"/>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6"/>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a:blip r:embed="rId3">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2" y="0"/>
            <a:ext cx="18287999" cy="10287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userDrawn="1">
            <p:custDataLst>
              <p:tags r:id="rId4"/>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6" name="图片 35" descr="363"/>
          <p:cNvPicPr>
            <a:picLocks noChangeAspect="1"/>
          </p:cNvPicPr>
          <p:nvPr>
            <p:custDataLst>
              <p:tags r:id="rId5"/>
            </p:custDataLst>
          </p:nvPr>
        </p:nvPicPr>
        <p:blipFill>
          <a:blip r:embed="rId6"/>
          <a:stretch>
            <a:fillRect/>
          </a:stretch>
        </p:blipFill>
        <p:spPr>
          <a:xfrm>
            <a:off x="16315373" y="1581150"/>
            <a:ext cx="963930" cy="503873"/>
          </a:xfrm>
          <a:prstGeom prst="rect">
            <a:avLst/>
          </a:prstGeom>
        </p:spPr>
      </p:pic>
      <p:pic>
        <p:nvPicPr>
          <p:cNvPr id="37" name="图片 36" descr="363"/>
          <p:cNvPicPr>
            <a:picLocks noChangeAspect="1"/>
          </p:cNvPicPr>
          <p:nvPr>
            <p:custDataLst>
              <p:tags r:id="rId7"/>
            </p:custDataLst>
          </p:nvPr>
        </p:nvPicPr>
        <p:blipFill>
          <a:blip r:embed="rId6"/>
          <a:stretch>
            <a:fillRect/>
          </a:stretch>
        </p:blipFill>
        <p:spPr>
          <a:xfrm>
            <a:off x="12285345" y="4915853"/>
            <a:ext cx="673418" cy="352425"/>
          </a:xfrm>
          <a:prstGeom prst="rect">
            <a:avLst/>
          </a:prstGeom>
        </p:spPr>
      </p:pic>
      <p:pic>
        <p:nvPicPr>
          <p:cNvPr id="9" name="图片 8" descr="ggg"/>
          <p:cNvPicPr>
            <a:picLocks noChangeAspect="1"/>
          </p:cNvPicPr>
          <p:nvPr>
            <p:custDataLst>
              <p:tags r:id="rId8"/>
            </p:custDataLst>
          </p:nvPr>
        </p:nvPicPr>
        <p:blipFill>
          <a:blip r:embed="rId9"/>
          <a:stretch>
            <a:fillRect/>
          </a:stretch>
        </p:blipFill>
        <p:spPr>
          <a:xfrm>
            <a:off x="15936278" y="6995160"/>
            <a:ext cx="1228725" cy="1837373"/>
          </a:xfrm>
          <a:prstGeom prst="rect">
            <a:avLst/>
          </a:prstGeom>
        </p:spPr>
      </p:pic>
      <p:sp>
        <p:nvSpPr>
          <p:cNvPr id="6" name="标题"/>
          <p:cNvSpPr txBox="1">
            <a:spLocks noGrp="1"/>
          </p:cNvSpPr>
          <p:nvPr>
            <p:ph type="title" idx="1" hasCustomPrompt="1"/>
            <p:custDataLst>
              <p:tags r:id="rId10"/>
            </p:custDataLst>
          </p:nvPr>
        </p:nvSpPr>
        <p:spPr>
          <a:xfrm>
            <a:off x="1183004" y="1253490"/>
            <a:ext cx="11403059" cy="179832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99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11"/>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1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13"/>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3"/>
            </p:custDataLst>
          </p:nvPr>
        </p:nvPicPr>
        <p:blipFill>
          <a:blip r:embed="rId4">
            <a:alphaModFix amt="75000"/>
            <a:duotone>
              <a:prstClr val="black"/>
              <a:schemeClr val="bg2">
                <a:tint val="45000"/>
                <a:satMod val="400000"/>
              </a:schemeClr>
            </a:duotone>
            <a:extLst>
              <a:ext uri="{BEBA8EAE-BF5A-486C-A8C5-ECC9F3942E4B}">
                <a14:imgProps xmlns:a14="http://schemas.microsoft.com/office/drawing/2010/main">
                  <a14:imgLayer r:embed="rId5">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14286" y="0"/>
            <a:ext cx="18273713" cy="10287000"/>
          </a:xfrm>
          <a:prstGeom prst="rect">
            <a:avLst/>
          </a:prstGeom>
        </p:spPr>
      </p:pic>
      <p:pic>
        <p:nvPicPr>
          <p:cNvPr id="9" name="图片 8" descr="矢量智能对象"/>
          <p:cNvPicPr>
            <a:picLocks noChangeAspect="1"/>
          </p:cNvPicPr>
          <p:nvPr>
            <p:custDataLst>
              <p:tags r:id="rId6"/>
            </p:custDataLst>
          </p:nvPr>
        </p:nvPicPr>
        <p:blipFill>
          <a:blip r:embed="rId7"/>
          <a:stretch>
            <a:fillRect/>
          </a:stretch>
        </p:blipFill>
        <p:spPr>
          <a:xfrm>
            <a:off x="10964228" y="3284220"/>
            <a:ext cx="1170623" cy="1345883"/>
          </a:xfrm>
          <a:prstGeom prst="rect">
            <a:avLst/>
          </a:prstGeom>
        </p:spPr>
      </p:pic>
      <p:pic>
        <p:nvPicPr>
          <p:cNvPr id="10" name="图片 9" descr="363"/>
          <p:cNvPicPr>
            <a:picLocks noChangeAspect="1"/>
          </p:cNvPicPr>
          <p:nvPr>
            <p:custDataLst>
              <p:tags r:id="rId8"/>
            </p:custDataLst>
          </p:nvPr>
        </p:nvPicPr>
        <p:blipFill>
          <a:blip r:embed="rId9"/>
          <a:stretch>
            <a:fillRect/>
          </a:stretch>
        </p:blipFill>
        <p:spPr>
          <a:xfrm>
            <a:off x="13746480" y="1755458"/>
            <a:ext cx="963930" cy="503873"/>
          </a:xfrm>
          <a:prstGeom prst="rect">
            <a:avLst/>
          </a:prstGeom>
        </p:spPr>
      </p:pic>
      <p:sp>
        <p:nvSpPr>
          <p:cNvPr id="7" name="标题"/>
          <p:cNvSpPr txBox="1">
            <a:spLocks noGrp="1"/>
          </p:cNvSpPr>
          <p:nvPr>
            <p:ph type="title" idx="1" hasCustomPrompt="1"/>
            <p:custDataLst>
              <p:tags r:id="rId10"/>
            </p:custDataLst>
          </p:nvPr>
        </p:nvSpPr>
        <p:spPr>
          <a:xfrm>
            <a:off x="1053464" y="3284220"/>
            <a:ext cx="10206720" cy="2923223"/>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11"/>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3"/>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6" name="页脚占位符 5"/>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7" name="灯片编号占位符 6"/>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6"/>
            </p:custDataLst>
          </p:nvPr>
        </p:nvSpPr>
        <p:spPr>
          <a:xfrm>
            <a:off x="104394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7"/>
            </p:custDataLst>
          </p:nvPr>
        </p:nvSpPr>
        <p:spPr>
          <a:xfrm>
            <a:off x="925830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8" name="页脚占位符 7"/>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9" name="灯片编号占位符 8"/>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1043463" y="540000"/>
            <a:ext cx="16200596" cy="1296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6"/>
            </p:custDataLst>
          </p:nvPr>
        </p:nvSpPr>
        <p:spPr>
          <a:xfrm>
            <a:off x="104394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7"/>
            </p:custDataLst>
          </p:nvPr>
        </p:nvSpPr>
        <p:spPr>
          <a:xfrm>
            <a:off x="104394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8"/>
            </p:custDataLst>
          </p:nvPr>
        </p:nvSpPr>
        <p:spPr>
          <a:xfrm>
            <a:off x="925830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9"/>
            </p:custDataLst>
          </p:nvPr>
        </p:nvSpPr>
        <p:spPr>
          <a:xfrm>
            <a:off x="925830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3" name="内容占位符 1"/>
          <p:cNvSpPr>
            <a:spLocks noGrp="1"/>
          </p:cNvSpPr>
          <p:nvPr>
            <p:ph idx="1" hasCustomPrompt="1"/>
            <p:custDataLst>
              <p:tags r:id="rId5"/>
            </p:custDataLst>
          </p:nvPr>
        </p:nvSpPr>
        <p:spPr>
          <a:xfrm>
            <a:off x="1043940" y="540068"/>
            <a:ext cx="16202978" cy="8726805"/>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1043463" y="540000"/>
            <a:ext cx="16198631" cy="1296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6"/>
            </p:custDataLst>
          </p:nvPr>
        </p:nvSpPr>
        <p:spPr>
          <a:xfrm>
            <a:off x="1043940" y="1952625"/>
            <a:ext cx="16198632" cy="608330"/>
          </a:xfrm>
        </p:spPr>
        <p:txBody>
          <a:bodyPr wrap="square" anchor="t">
            <a:normAutofit/>
          </a:bodyPr>
          <a:lstStyle>
            <a:lvl1pPr marL="0" indent="0">
              <a:buNone/>
              <a:defRPr sz="3600" b="0"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r>
              <a:rPr lang="en-US" dirty="0">
                <a:latin typeface="+mj-lt"/>
              </a:rPr>
              <a:t>Click to add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1" name="图片 10"/>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92686" cy="10287000"/>
          </a:xfrm>
          <a:prstGeom prst="rect">
            <a:avLst/>
          </a:prstGeom>
        </p:spPr>
      </p:pic>
      <p:pic>
        <p:nvPicPr>
          <p:cNvPr id="9" name="图片 8" descr="58585"/>
          <p:cNvPicPr>
            <a:picLocks noChangeAspect="1"/>
          </p:cNvPicPr>
          <p:nvPr>
            <p:custDataLst>
              <p:tags r:id="rId5"/>
            </p:custDataLst>
          </p:nvPr>
        </p:nvPicPr>
        <p:blipFill>
          <a:blip r:embed="rId6"/>
          <a:stretch>
            <a:fillRect/>
          </a:stretch>
        </p:blipFill>
        <p:spPr>
          <a:xfrm>
            <a:off x="14947583" y="909638"/>
            <a:ext cx="1631633" cy="984885"/>
          </a:xfrm>
          <a:prstGeom prst="rect">
            <a:avLst/>
          </a:prstGeom>
        </p:spPr>
      </p:pic>
      <p:sp>
        <p:nvSpPr>
          <p:cNvPr id="8" name="署名"/>
          <p:cNvSpPr>
            <a:spLocks noGrp="1"/>
          </p:cNvSpPr>
          <p:nvPr>
            <p:ph type="body" idx="2" hasCustomPrompt="1"/>
            <p:custDataLst>
              <p:tags r:id="rId7"/>
            </p:custDataLst>
          </p:nvPr>
        </p:nvSpPr>
        <p:spPr>
          <a:xfrm>
            <a:off x="13464074" y="6482715"/>
            <a:ext cx="3265637" cy="72984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8"/>
            </p:custDataLst>
          </p:nvPr>
        </p:nvSpPr>
        <p:spPr>
          <a:xfrm>
            <a:off x="7589520" y="3064193"/>
            <a:ext cx="9232583" cy="3140393"/>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9"/>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0"/>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1"/>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296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6"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6"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60476" y="3757613"/>
            <a:ext cx="7737474"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5576"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5576" y="1481138"/>
            <a:ext cx="9258300" cy="7310438"/>
          </a:xfrm>
        </p:spPr>
        <p:txBody>
          <a:bodyPr vert="horz" wrap="square" lIns="91440" tIns="45720" rIns="91440" bIns="45720" numCol="1" anchor="t" anchorCtr="0" compatLnSpc="1"/>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2" Type="http://schemas.openxmlformats.org/officeDocument/2006/relationships/theme" Target="../theme/theme2.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slideLayout" Target="../slideLayouts/slideLayout14.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image" Target="../media/image10.png"/><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3176" y="500063"/>
            <a:ext cx="18288000" cy="1514475"/>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7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11595100" y="6657975"/>
            <a:ext cx="6680200" cy="3500438"/>
          </a:xfrm>
          <a:prstGeom prst="rect">
            <a:avLst/>
          </a:prstGeom>
          <a:noFill/>
          <a:ln w="9525">
            <a:noFill/>
          </a:ln>
        </p:spPr>
      </p:pic>
      <p:sp>
        <p:nvSpPr>
          <p:cNvPr id="1028" name="Rectangle 4"/>
          <p:cNvSpPr/>
          <p:nvPr>
            <p:ph type="title"/>
          </p:nvPr>
        </p:nvSpPr>
        <p:spPr>
          <a:xfrm>
            <a:off x="914400" y="411957"/>
            <a:ext cx="16459200" cy="17145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914400" y="2400300"/>
            <a:ext cx="16459200" cy="6788945"/>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2100"/>
            </a:lvl1pPr>
          </a:lstStyle>
          <a:p>
            <a:fld id="{1D8BD707-D9CF-40AE-B4C6-C98DA3205C09}" type="datetimeFigureOut">
              <a:rPr lang="en-US" smtClean="0"/>
            </a:fld>
            <a:endParaRPr lang="en-US"/>
          </a:p>
        </p:txBody>
      </p:sp>
      <p:sp>
        <p:nvSpPr>
          <p:cNvPr id="1031" name="Rectangle 7"/>
          <p:cNvSpPr>
            <a:spLocks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2100"/>
            </a:lvl1pPr>
          </a:lstStyle>
          <a:p>
            <a:endParaRPr lang="en-US"/>
          </a:p>
        </p:txBody>
      </p:sp>
      <p:sp>
        <p:nvSpPr>
          <p:cNvPr id="1032" name="Rectangle 8"/>
          <p:cNvSpPr>
            <a:spLocks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21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514350" indent="-514350" algn="l" rtl="0" fontAlgn="base">
        <a:spcBef>
          <a:spcPct val="30000"/>
        </a:spcBef>
        <a:spcAft>
          <a:spcPct val="0"/>
        </a:spcAft>
        <a:buChar char="•"/>
        <a:defRPr sz="4800" kern="1200">
          <a:solidFill>
            <a:schemeClr val="tx1"/>
          </a:solidFill>
          <a:latin typeface="+mn-lt"/>
          <a:ea typeface="+mn-ea"/>
          <a:cs typeface="+mn-cs"/>
        </a:defRPr>
      </a:lvl1pPr>
      <a:lvl2pPr marL="1114425" indent="-428625" algn="l" rtl="0" fontAlgn="base">
        <a:spcBef>
          <a:spcPct val="30000"/>
        </a:spcBef>
        <a:spcAft>
          <a:spcPct val="0"/>
        </a:spcAft>
        <a:buChar char="–"/>
        <a:defRPr sz="4200" kern="1200">
          <a:solidFill>
            <a:schemeClr val="tx1"/>
          </a:solidFill>
          <a:latin typeface="+mn-lt"/>
          <a:ea typeface="+mn-ea"/>
          <a:cs typeface="+mn-cs"/>
        </a:defRPr>
      </a:lvl2pPr>
      <a:lvl3pPr marL="1714500" indent="-342900" algn="l" rtl="0" fontAlgn="base">
        <a:spcBef>
          <a:spcPct val="30000"/>
        </a:spcBef>
        <a:spcAft>
          <a:spcPct val="0"/>
        </a:spcAft>
        <a:buChar char="•"/>
        <a:defRPr sz="3600" kern="1200">
          <a:solidFill>
            <a:schemeClr val="tx1"/>
          </a:solidFill>
          <a:latin typeface="+mn-lt"/>
          <a:ea typeface="+mn-ea"/>
          <a:cs typeface="+mn-cs"/>
        </a:defRPr>
      </a:lvl3pPr>
      <a:lvl4pPr marL="2400300" indent="-342900" algn="l" rtl="0" fontAlgn="base">
        <a:spcBef>
          <a:spcPct val="30000"/>
        </a:spcBef>
        <a:spcAft>
          <a:spcPct val="0"/>
        </a:spcAft>
        <a:buChar char="–"/>
        <a:defRPr sz="3000" kern="1200">
          <a:solidFill>
            <a:schemeClr val="tx1"/>
          </a:solidFill>
          <a:latin typeface="+mn-lt"/>
          <a:ea typeface="+mn-ea"/>
          <a:cs typeface="+mn-cs"/>
        </a:defRPr>
      </a:lvl4pPr>
      <a:lvl5pPr marL="3086100" indent="-342900" algn="l" rtl="0" fontAlgn="base">
        <a:spcBef>
          <a:spcPct val="3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12"/>
            </p:custDataLst>
          </p:nvPr>
        </p:nvSpPr>
        <p:spPr>
          <a:xfrm>
            <a:off x="0" y="0"/>
            <a:ext cx="18288000" cy="10287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ndParaRPr>
          </a:p>
        </p:txBody>
      </p:sp>
      <p:pic>
        <p:nvPicPr>
          <p:cNvPr id="6" name="图片 5"/>
          <p:cNvPicPr>
            <a:picLocks noChangeAspect="1"/>
          </p:cNvPicPr>
          <p:nvPr userDrawn="1">
            <p:custDataLst>
              <p:tags r:id="rId13"/>
            </p:custDataLst>
          </p:nvPr>
        </p:nvPicPr>
        <p:blipFill>
          <a:blip r:embed="rId1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59425" cy="10287000"/>
          </a:xfrm>
          <a:prstGeom prst="rect">
            <a:avLst/>
          </a:prstGeom>
        </p:spPr>
      </p:pic>
      <p:sp>
        <p:nvSpPr>
          <p:cNvPr id="8" name="日期占位符 7"/>
          <p:cNvSpPr>
            <a:spLocks noGrp="1"/>
          </p:cNvSpPr>
          <p:nvPr>
            <p:ph type="dt" sz="half" idx="10"/>
            <p:custDataLst>
              <p:tags r:id="rId15"/>
            </p:custDataLst>
          </p:nvPr>
        </p:nvSpPr>
        <p:spPr>
          <a:xfrm>
            <a:off x="1043940" y="9534525"/>
            <a:ext cx="4114800" cy="547688"/>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16"/>
            </p:custDataLst>
          </p:nvPr>
        </p:nvSpPr>
        <p:spPr>
          <a:xfrm>
            <a:off x="6057900" y="9534525"/>
            <a:ext cx="6172200" cy="547688"/>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7"/>
            </p:custDataLst>
          </p:nvPr>
        </p:nvSpPr>
        <p:spPr>
          <a:xfrm>
            <a:off x="13130975" y="9534525"/>
            <a:ext cx="4114800" cy="547688"/>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18"/>
            </p:custDataLst>
          </p:nvPr>
        </p:nvSpPr>
        <p:spPr>
          <a:xfrm>
            <a:off x="1043940" y="540000"/>
            <a:ext cx="16200000" cy="108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19"/>
            </p:custDataLst>
          </p:nvPr>
        </p:nvSpPr>
        <p:spPr>
          <a:xfrm>
            <a:off x="1043940" y="1952624"/>
            <a:ext cx="16200000" cy="7310438"/>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spTree>
    <p:custDataLst>
      <p:tags r:id="rId21"/>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371600" rtl="0" eaLnBrk="1" fontAlgn="auto" latinLnBrk="0" hangingPunct="1">
        <a:lnSpc>
          <a:spcPct val="100000"/>
        </a:lnSpc>
        <a:spcBef>
          <a:spcPct val="0"/>
        </a:spcBef>
        <a:buNone/>
        <a:defRPr kumimoji="0" lang="en-US" sz="48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0" normalizeH="0" baseline="0">
          <a:solidFill>
            <a:srgbClr val="253A3F"/>
          </a:solidFill>
          <a:uFillTx/>
          <a:latin typeface="Arial" panose="020B0604020202020204" pitchFamily="34" charset="0"/>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rgbClr val="253A3F"/>
          </a:solidFill>
          <a:uFillTx/>
          <a:latin typeface="+mn-lt"/>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rgbClr val="253A3F"/>
          </a:solidFill>
          <a:uFillTx/>
          <a:latin typeface="+mn-lt"/>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rgbClr val="253A3F"/>
          </a:solidFill>
          <a:uFillTx/>
          <a:latin typeface="+mn-lt"/>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rgbClr val="253A3F"/>
          </a:solidFill>
          <a:uFillTx/>
          <a:latin typeface="+mn-lt"/>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defRPr>
      </a:lvl1pPr>
      <a:lvl2pPr marL="685800" algn="l" defTabSz="1371600" rtl="0" eaLnBrk="1" latinLnBrk="0" hangingPunct="1">
        <a:defRPr sz="2700" kern="1200">
          <a:solidFill>
            <a:schemeClr val="tx1"/>
          </a:solidFill>
          <a:latin typeface="+mn-lt"/>
        </a:defRPr>
      </a:lvl2pPr>
      <a:lvl3pPr marL="1371600" algn="l" defTabSz="1371600" rtl="0" eaLnBrk="1" latinLnBrk="0" hangingPunct="1">
        <a:defRPr sz="2700" kern="1200">
          <a:solidFill>
            <a:schemeClr val="tx1"/>
          </a:solidFill>
          <a:latin typeface="+mn-lt"/>
        </a:defRPr>
      </a:lvl3pPr>
      <a:lvl4pPr marL="2057400" algn="l" defTabSz="1371600" rtl="0" eaLnBrk="1" latinLnBrk="0" hangingPunct="1">
        <a:defRPr sz="2700" kern="1200">
          <a:solidFill>
            <a:schemeClr val="tx1"/>
          </a:solidFill>
          <a:latin typeface="+mn-lt"/>
        </a:defRPr>
      </a:lvl4pPr>
      <a:lvl5pPr marL="2743200" algn="l" defTabSz="1371600" rtl="0" eaLnBrk="1" latinLnBrk="0" hangingPunct="1">
        <a:defRPr sz="2700" kern="1200">
          <a:solidFill>
            <a:schemeClr val="tx1"/>
          </a:solidFill>
          <a:latin typeface="+mn-lt"/>
        </a:defRPr>
      </a:lvl5pPr>
      <a:lvl6pPr marL="3429000" algn="l" defTabSz="1371600" rtl="0" eaLnBrk="1" latinLnBrk="0" hangingPunct="1">
        <a:defRPr sz="2700" kern="1200">
          <a:solidFill>
            <a:schemeClr val="tx1"/>
          </a:solidFill>
          <a:latin typeface="+mn-lt"/>
        </a:defRPr>
      </a:lvl6pPr>
      <a:lvl7pPr marL="4114800" algn="l" defTabSz="1371600" rtl="0" eaLnBrk="1" latinLnBrk="0" hangingPunct="1">
        <a:defRPr sz="2700" kern="1200">
          <a:solidFill>
            <a:schemeClr val="tx1"/>
          </a:solidFill>
          <a:latin typeface="+mn-lt"/>
        </a:defRPr>
      </a:lvl7pPr>
      <a:lvl8pPr marL="4800600" algn="l" defTabSz="1371600" rtl="0" eaLnBrk="1" latinLnBrk="0" hangingPunct="1">
        <a:defRPr sz="2700" kern="1200">
          <a:solidFill>
            <a:schemeClr val="tx1"/>
          </a:solidFill>
          <a:latin typeface="+mn-lt"/>
        </a:defRPr>
      </a:lvl8pPr>
      <a:lvl9pPr marL="5486400" algn="l" defTabSz="1371600" rtl="0" eaLnBrk="1" latinLnBrk="0" hangingPunct="1">
        <a:defRPr sz="27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TextBox 5"/>
          <p:cNvSpPr txBox="1"/>
          <p:nvPr/>
        </p:nvSpPr>
        <p:spPr>
          <a:xfrm>
            <a:off x="2819342" y="800142"/>
            <a:ext cx="14288961" cy="2691765"/>
          </a:xfrm>
          <a:prstGeom prst="rect">
            <a:avLst/>
          </a:prstGeom>
        </p:spPr>
        <p:txBody>
          <a:bodyPr lIns="0" tIns="0" rIns="0" bIns="0" rtlCol="0" anchor="t">
            <a:spAutoFit/>
          </a:bodyPr>
          <a:lstStyle/>
          <a:p>
            <a:pPr algn="l">
              <a:lnSpc>
                <a:spcPts val="10495"/>
              </a:lnSpc>
            </a:pPr>
            <a:r>
              <a:rPr lang="en-US" sz="8000" b="1" u="sng">
                <a:solidFill>
                  <a:schemeClr val="tx1"/>
                </a:solidFill>
                <a:latin typeface="Algerian" panose="04020705040A02060702" charset="0"/>
                <a:ea typeface="Libre Baskerville" panose="02000000000000000000"/>
                <a:cs typeface="Algerian" panose="04020705040A02060702" charset="0"/>
                <a:sym typeface="Libre Baskerville" panose="02000000000000000000"/>
              </a:rPr>
              <a:t>Local Farmers Marketing Platform </a:t>
            </a:r>
            <a:r>
              <a:rPr lang="en-US" sz="8000" b="1">
                <a:solidFill>
                  <a:schemeClr val="tx1"/>
                </a:solidFill>
                <a:latin typeface="Algerian" panose="04020705040A02060702" charset="0"/>
                <a:ea typeface="Libre Baskerville" panose="02000000000000000000"/>
                <a:cs typeface="Algerian" panose="04020705040A02060702" charset="0"/>
                <a:sym typeface="Libre Baskerville" panose="02000000000000000000"/>
              </a:rPr>
              <a:t>:-</a:t>
            </a:r>
            <a:endParaRPr lang="en-US" sz="8000" b="1">
              <a:solidFill>
                <a:schemeClr val="tx1"/>
              </a:solidFill>
              <a:latin typeface="Algerian" panose="04020705040A02060702" charset="0"/>
              <a:ea typeface="Libre Baskerville" panose="02000000000000000000"/>
              <a:cs typeface="Algerian" panose="04020705040A02060702" charset="0"/>
              <a:sym typeface="Libre Baskerville" panose="02000000000000000000"/>
            </a:endParaRPr>
          </a:p>
        </p:txBody>
      </p:sp>
      <p:sp>
        <p:nvSpPr>
          <p:cNvPr id="6" name="TextBox 6"/>
          <p:cNvSpPr txBox="1"/>
          <p:nvPr/>
        </p:nvSpPr>
        <p:spPr>
          <a:xfrm>
            <a:off x="2843700" y="4228871"/>
            <a:ext cx="13751659" cy="5319395"/>
          </a:xfrm>
          <a:prstGeom prst="rect">
            <a:avLst/>
          </a:prstGeom>
        </p:spPr>
        <p:txBody>
          <a:bodyPr lIns="0" tIns="0" rIns="0" bIns="0" rtlCol="0" anchor="t">
            <a:spAutoFit/>
          </a:bodyPr>
          <a:lstStyle/>
          <a:p>
            <a:pPr algn="l">
              <a:lnSpc>
                <a:spcPts val="5185"/>
              </a:lnSpc>
            </a:pPr>
            <a:r>
              <a:rPr lang="en-US" sz="2400" b="1">
                <a:solidFill>
                  <a:schemeClr val="tx2"/>
                </a:solidFill>
                <a:latin typeface="DM Sans"/>
                <a:ea typeface="DM Sans"/>
                <a:cs typeface="DM Sans"/>
                <a:sym typeface="DM Sans"/>
              </a:rPr>
              <a:t>A Local Farmer marketing Platform is an innovative digital solution designed to bridge the gap between local farmers and consumers, enabling direct access to fresh, local produce. This platform serves as an online marketplace where farmers can showcase their goods, communicate with buyers, and efficiently handle orders and payments. The primary goal of such a platform is to help local farmers reach a broader customer base, reduce intermediaries, and increase their profits while promoting healthy, sustainable eating for consumers,  And also our platform empowers small-scale local farmers to connect directly with customers in our community, providing a vital marketplace and support system.</a:t>
            </a:r>
            <a:endParaRPr lang="en-US" sz="2400" b="1">
              <a:solidFill>
                <a:schemeClr val="tx2"/>
              </a:solidFill>
              <a:latin typeface="DM Sans"/>
              <a:ea typeface="DM Sans"/>
              <a:cs typeface="DM Sans"/>
              <a:sym typeface="DM Sans"/>
            </a:endParaRPr>
          </a:p>
        </p:txBody>
      </p:sp>
      <p:grpSp>
        <p:nvGrpSpPr>
          <p:cNvPr id="7" name="Group 7"/>
          <p:cNvGrpSpPr/>
          <p:nvPr/>
        </p:nvGrpSpPr>
        <p:grpSpPr>
          <a:xfrm rot="0">
            <a:off x="7845475" y="6850261"/>
            <a:ext cx="463154" cy="463154"/>
            <a:chOff x="0" y="0"/>
            <a:chExt cx="617538" cy="617538"/>
          </a:xfrm>
        </p:grpSpPr>
        <p:sp>
          <p:nvSpPr>
            <p:cNvPr id="8" name="Freeform 8"/>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655495" cy="10287000"/>
            <a:chOff x="0" y="0"/>
            <a:chExt cx="24873994" cy="13716000"/>
          </a:xfrm>
        </p:grpSpPr>
        <p:sp>
          <p:nvSpPr>
            <p:cNvPr id="4" name="Freeform 4"/>
            <p:cNvSpPr/>
            <p:nvPr/>
          </p:nvSpPr>
          <p:spPr>
            <a:xfrm>
              <a:off x="0" y="0"/>
              <a:ext cx="24873993" cy="13716000"/>
            </a:xfrm>
            <a:custGeom>
              <a:avLst/>
              <a:gdLst/>
              <a:ahLst/>
              <a:cxnLst/>
              <a:rect l="l" t="t" r="r" b="b"/>
              <a:pathLst>
                <a:path w="24873993" h="13716000">
                  <a:moveTo>
                    <a:pt x="0" y="0"/>
                  </a:moveTo>
                  <a:lnTo>
                    <a:pt x="24873993" y="0"/>
                  </a:lnTo>
                  <a:lnTo>
                    <a:pt x="24873993" y="13716000"/>
                  </a:lnTo>
                  <a:lnTo>
                    <a:pt x="0" y="13716000"/>
                  </a:lnTo>
                  <a:close/>
                </a:path>
              </a:pathLst>
            </a:custGeom>
            <a:solidFill>
              <a:srgbClr val="FFFDFA"/>
            </a:solidFill>
          </p:spPr>
        </p:sp>
      </p:grpSp>
      <p:sp>
        <p:nvSpPr>
          <p:cNvPr id="5" name="TextBox 5"/>
          <p:cNvSpPr txBox="1"/>
          <p:nvPr/>
        </p:nvSpPr>
        <p:spPr>
          <a:xfrm>
            <a:off x="3124200" y="1333500"/>
            <a:ext cx="9561830" cy="1015365"/>
          </a:xfrm>
          <a:prstGeom prst="rect">
            <a:avLst/>
          </a:prstGeom>
        </p:spPr>
        <p:txBody>
          <a:bodyPr wrap="square" lIns="0" tIns="0" rIns="0" bIns="0" rtlCol="0" anchor="t">
            <a:spAutoFit/>
          </a:bodyPr>
          <a:lstStyle/>
          <a:p>
            <a:pPr algn="l">
              <a:lnSpc>
                <a:spcPts val="7920"/>
              </a:lnSpc>
            </a:pPr>
            <a:r>
              <a:rPr lang="en-US" sz="9600" b="1" u="sng">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Conclusion</a:t>
            </a:r>
            <a:r>
              <a:rPr lang="en-US" sz="960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 :-</a:t>
            </a:r>
            <a:endParaRPr lang="en-US" sz="960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6" name="TextBox 6"/>
          <p:cNvSpPr txBox="1"/>
          <p:nvPr/>
        </p:nvSpPr>
        <p:spPr>
          <a:xfrm>
            <a:off x="2734252" y="3561766"/>
            <a:ext cx="12125337" cy="5866765"/>
          </a:xfrm>
          <a:prstGeom prst="rect">
            <a:avLst/>
          </a:prstGeom>
        </p:spPr>
        <p:txBody>
          <a:bodyPr lIns="0" tIns="0" rIns="0" bIns="0" rtlCol="0" anchor="t">
            <a:spAutoFit/>
          </a:bodyPr>
          <a:lstStyle/>
          <a:p>
            <a:pPr algn="l">
              <a:lnSpc>
                <a:spcPts val="4575"/>
              </a:lnSpc>
            </a:pPr>
            <a:r>
              <a:rPr lang="en-US" sz="2810">
                <a:solidFill>
                  <a:schemeClr val="tx1"/>
                </a:solidFill>
                <a:latin typeface="DM Sans"/>
                <a:ea typeface="DM Sans"/>
                <a:cs typeface="DM Sans"/>
                <a:sym typeface="DM Sans"/>
              </a:rPr>
              <a:t>A local farmer marketing platform provides a significant opportunity to bridge the gap between small-scale farmers and consumers, creating a more sustainable and efficient agricultural market. By fostering direct connections, the platform enables farmers to sell their produce at fair prices while consumers gain access to fresh, locally grown products. This system benefits all parties involved by promoting local economies, reducing supply chain inefficiencies, and supporting environmentally friendly practices. In conclusion, a local farmer marketing platform is an innovative solution that not only enhances the livelihoods of farmers but also promotes healthier, more sustainable food choices for communities.</a:t>
            </a:r>
            <a:endParaRPr lang="en-US" sz="2810">
              <a:solidFill>
                <a:schemeClr val="tx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8" name="文本占位符 7"/>
          <p:cNvSpPr>
            <a:spLocks noGrp="1"/>
          </p:cNvSpPr>
          <p:nvPr>
            <p:ph type="body" idx="2"/>
            <p:custDataLst>
              <p:tags r:id="rId1"/>
            </p:custDataLst>
          </p:nvPr>
        </p:nvSpPr>
        <p:spPr>
          <a:xfrm>
            <a:off x="76200" y="6286500"/>
            <a:ext cx="5584190" cy="1064260"/>
          </a:xfrm>
        </p:spPr>
        <p:txBody>
          <a:bodyPr/>
          <a:lstStyle/>
          <a:p>
            <a:r>
              <a:rPr lang="en-US" sz="2400" b="1">
                <a:solidFill>
                  <a:srgbClr val="FF0000"/>
                </a:solidFill>
              </a:rPr>
              <a:t>TEAM MEMEBERS NAME :--</a:t>
            </a:r>
            <a:endParaRPr lang="en-US" sz="2400" b="1">
              <a:solidFill>
                <a:srgbClr val="FF0000"/>
              </a:solidFill>
            </a:endParaRPr>
          </a:p>
        </p:txBody>
      </p:sp>
      <p:sp>
        <p:nvSpPr>
          <p:cNvPr id="4" name="标题 3"/>
          <p:cNvSpPr>
            <a:spLocks noGrp="1"/>
          </p:cNvSpPr>
          <p:nvPr>
            <p:ph type="title" idx="1"/>
            <p:custDataLst>
              <p:tags r:id="rId2"/>
            </p:custDataLst>
          </p:nvPr>
        </p:nvSpPr>
        <p:spPr>
          <a:xfrm>
            <a:off x="2209800" y="-343217"/>
            <a:ext cx="11933873" cy="4246245"/>
          </a:xfrm>
          <a:effectLst>
            <a:innerShdw blurRad="1270000" dist="2540000" dir="10800000">
              <a:prstClr val="black">
                <a:alpha val="50000"/>
              </a:prstClr>
            </a:innerShdw>
          </a:effectLst>
        </p:spPr>
        <p:txBody>
          <a:bodyPr/>
          <a:lstStyle/>
          <a:p>
            <a:r>
              <a:rPr altLang="zh-CN" sz="17000" dirty="0">
                <a:latin typeface="Algerian" panose="04020705040A02060702" charset="0"/>
                <a:cs typeface="Algerian" panose="04020705040A02060702" charset="0"/>
              </a:rPr>
              <a:t>thankyou</a:t>
            </a:r>
            <a:endParaRPr altLang="zh-CN" sz="17000" dirty="0">
              <a:latin typeface="Algerian" panose="04020705040A02060702" charset="0"/>
              <a:cs typeface="Algerian" panose="04020705040A02060702" charset="0"/>
            </a:endParaRPr>
          </a:p>
        </p:txBody>
      </p:sp>
      <p:sp>
        <p:nvSpPr>
          <p:cNvPr id="3" name="Text Box 2"/>
          <p:cNvSpPr txBox="1"/>
          <p:nvPr/>
        </p:nvSpPr>
        <p:spPr>
          <a:xfrm>
            <a:off x="1066800" y="7277100"/>
            <a:ext cx="8571865" cy="1322070"/>
          </a:xfrm>
          <a:prstGeom prst="rect">
            <a:avLst/>
          </a:prstGeom>
          <a:noFill/>
          <a:effectLst>
            <a:outerShdw blurRad="50800" dist="38100" dir="5400000" algn="t" rotWithShape="0">
              <a:prstClr val="black">
                <a:alpha val="40000"/>
              </a:prstClr>
            </a:outerShdw>
          </a:effectLst>
        </p:spPr>
        <p:txBody>
          <a:bodyPr wrap="square" rtlCol="0">
            <a:spAutoFit/>
          </a:bodyPr>
          <a:p>
            <a:r>
              <a:rPr lang="en-US" altLang="en-GB" sz="2000" b="1">
                <a:ln>
                  <a:noFill/>
                </a:ln>
                <a:solidFill>
                  <a:schemeClr val="tx1"/>
                </a:solidFill>
              </a:rPr>
              <a:t>SWAPNIL KUMAR PANDEY (23SCSE1012532)</a:t>
            </a:r>
            <a:endParaRPr lang="en-US" altLang="en-GB" sz="2000" b="1">
              <a:ln>
                <a:noFill/>
              </a:ln>
              <a:solidFill>
                <a:schemeClr val="tx1"/>
              </a:solidFill>
            </a:endParaRPr>
          </a:p>
          <a:p>
            <a:endParaRPr lang="en-US" altLang="en-GB" sz="2000" b="1">
              <a:ln>
                <a:noFill/>
              </a:ln>
              <a:solidFill>
                <a:schemeClr val="tx1"/>
              </a:solidFill>
            </a:endParaRPr>
          </a:p>
          <a:p>
            <a:endParaRPr lang="en-US" altLang="en-GB" sz="2000" b="1">
              <a:ln>
                <a:noFill/>
              </a:ln>
              <a:solidFill>
                <a:schemeClr val="tx1"/>
              </a:solidFill>
            </a:endParaRPr>
          </a:p>
          <a:p>
            <a:r>
              <a:rPr lang="en-US" altLang="en-GB" sz="2000" b="1">
                <a:ln>
                  <a:noFill/>
                </a:ln>
                <a:solidFill>
                  <a:schemeClr val="tx1"/>
                </a:solidFill>
              </a:rPr>
              <a:t>MINVSESH KUMAR  (23SCSE1011111)</a:t>
            </a:r>
            <a:endParaRPr lang="en-US" altLang="en-GB" sz="2000" b="1">
              <a:ln>
                <a:noFill/>
              </a:ln>
              <a:solidFill>
                <a:schemeClr val="tx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TextBox 5"/>
          <p:cNvSpPr txBox="1"/>
          <p:nvPr/>
        </p:nvSpPr>
        <p:spPr>
          <a:xfrm>
            <a:off x="992238" y="2476500"/>
            <a:ext cx="16303526" cy="1778635"/>
          </a:xfrm>
          <a:prstGeom prst="rect">
            <a:avLst/>
          </a:prstGeom>
        </p:spPr>
        <p:txBody>
          <a:bodyPr lIns="0" tIns="0" rIns="0" bIns="0" rtlCol="0" anchor="t">
            <a:spAutoFit/>
          </a:bodyPr>
          <a:lstStyle/>
          <a:p>
            <a:pPr algn="l">
              <a:lnSpc>
                <a:spcPts val="6935"/>
              </a:lnSpc>
            </a:pPr>
            <a:r>
              <a:rPr lang="en-US" sz="5560" b="1">
                <a:solidFill>
                  <a:schemeClr val="tx1"/>
                </a:solidFill>
                <a:latin typeface="Libre Baskerville" panose="02000000000000000000"/>
                <a:ea typeface="Libre Baskerville" panose="02000000000000000000"/>
                <a:cs typeface="Libre Baskerville" panose="02000000000000000000"/>
                <a:sym typeface="Libre Baskerville" panose="02000000000000000000"/>
              </a:rPr>
              <a:t>Empowering Small Farms in Our Community :-</a:t>
            </a:r>
            <a:endParaRPr lang="en-US" sz="5560" b="1">
              <a:solidFill>
                <a:schemeClr val="tx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6" name="TextBox 6"/>
          <p:cNvSpPr txBox="1"/>
          <p:nvPr/>
        </p:nvSpPr>
        <p:spPr>
          <a:xfrm>
            <a:off x="992238" y="4966692"/>
            <a:ext cx="3544044" cy="440055"/>
          </a:xfrm>
          <a:prstGeom prst="rect">
            <a:avLst/>
          </a:prstGeom>
        </p:spPr>
        <p:txBody>
          <a:bodyPr lIns="0" tIns="0" rIns="0" bIns="0" rtlCol="0" anchor="t">
            <a:spAutoFit/>
          </a:bodyPr>
          <a:lstStyle/>
          <a:p>
            <a:pPr algn="l">
              <a:lnSpc>
                <a:spcPts val="3435"/>
              </a:lnSpc>
            </a:pPr>
            <a:r>
              <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Reduce Overhead</a:t>
            </a:r>
            <a:endPar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7" name="TextBox 7"/>
          <p:cNvSpPr txBox="1"/>
          <p:nvPr/>
        </p:nvSpPr>
        <p:spPr>
          <a:xfrm>
            <a:off x="992238" y="5616923"/>
            <a:ext cx="4972645" cy="1909762"/>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Our platform eliminates the need for costly middlemen, allowing farmers to keep more of their hard-earned profits.</a:t>
            </a:r>
            <a:endParaRPr lang="en-US" sz="2185">
              <a:solidFill>
                <a:srgbClr val="454240"/>
              </a:solidFill>
              <a:latin typeface="DM Sans"/>
              <a:ea typeface="DM Sans"/>
              <a:cs typeface="DM Sans"/>
              <a:sym typeface="DM Sans"/>
            </a:endParaRPr>
          </a:p>
        </p:txBody>
      </p:sp>
      <p:sp>
        <p:nvSpPr>
          <p:cNvPr id="8" name="TextBox 8"/>
          <p:cNvSpPr txBox="1"/>
          <p:nvPr/>
        </p:nvSpPr>
        <p:spPr>
          <a:xfrm>
            <a:off x="6666160" y="4966692"/>
            <a:ext cx="4249490" cy="440055"/>
          </a:xfrm>
          <a:prstGeom prst="rect">
            <a:avLst/>
          </a:prstGeom>
        </p:spPr>
        <p:txBody>
          <a:bodyPr lIns="0" tIns="0" rIns="0" bIns="0" rtlCol="0" anchor="t">
            <a:spAutoFit/>
          </a:bodyPr>
          <a:lstStyle/>
          <a:p>
            <a:pPr algn="l">
              <a:lnSpc>
                <a:spcPts val="3435"/>
              </a:lnSpc>
            </a:pPr>
            <a:r>
              <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Reach More Customers</a:t>
            </a:r>
            <a:endPar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9" name="TextBox 9"/>
          <p:cNvSpPr txBox="1"/>
          <p:nvPr/>
        </p:nvSpPr>
        <p:spPr>
          <a:xfrm>
            <a:off x="6666160" y="5616923"/>
            <a:ext cx="4972645" cy="1909762"/>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We connect farmers to a wide customer base in our local community, expanding their sales opportunities.</a:t>
            </a:r>
            <a:endParaRPr lang="en-US" sz="2185">
              <a:solidFill>
                <a:srgbClr val="454240"/>
              </a:solidFill>
              <a:latin typeface="DM Sans"/>
              <a:ea typeface="DM Sans"/>
              <a:cs typeface="DM Sans"/>
              <a:sym typeface="DM Sans"/>
            </a:endParaRPr>
          </a:p>
        </p:txBody>
      </p:sp>
      <p:sp>
        <p:nvSpPr>
          <p:cNvPr id="10" name="TextBox 10"/>
          <p:cNvSpPr txBox="1"/>
          <p:nvPr/>
        </p:nvSpPr>
        <p:spPr>
          <a:xfrm>
            <a:off x="12340084" y="4966692"/>
            <a:ext cx="3544044" cy="440055"/>
          </a:xfrm>
          <a:prstGeom prst="rect">
            <a:avLst/>
          </a:prstGeom>
        </p:spPr>
        <p:txBody>
          <a:bodyPr lIns="0" tIns="0" rIns="0" bIns="0" rtlCol="0" anchor="t">
            <a:spAutoFit/>
          </a:bodyPr>
          <a:lstStyle/>
          <a:p>
            <a:pPr algn="l">
              <a:lnSpc>
                <a:spcPts val="3435"/>
              </a:lnSpc>
            </a:pPr>
            <a:r>
              <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Provide Support</a:t>
            </a:r>
            <a:endParaRPr lang="en-US" sz="275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1" name="TextBox 11"/>
          <p:cNvSpPr txBox="1"/>
          <p:nvPr/>
        </p:nvSpPr>
        <p:spPr>
          <a:xfrm>
            <a:off x="12340084" y="5616923"/>
            <a:ext cx="4972645" cy="1456135"/>
          </a:xfrm>
          <a:prstGeom prst="rect">
            <a:avLst/>
          </a:prstGeom>
          <a:effectLst>
            <a:softEdge rad="50800"/>
          </a:effectLst>
        </p:spPr>
        <p:style>
          <a:lnRef idx="0">
            <a:srgbClr val="FFFFFF"/>
          </a:lnRef>
          <a:fillRef idx="1">
            <a:schemeClr val="accent3"/>
          </a:fillRef>
          <a:effectRef idx="0">
            <a:srgbClr val="FFFFFF"/>
          </a:effectRef>
          <a:fontRef idx="minor">
            <a:schemeClr val="dk1"/>
          </a:fontRef>
        </p:style>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We offer educational resources and mentorship to help farmers grow their businesses sustainably.</a:t>
            </a:r>
            <a:endParaRPr lang="en-US" sz="2185">
              <a:solidFill>
                <a:srgbClr val="45424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grpSp>
        <p:nvGrpSpPr>
          <p:cNvPr id="5" name="Group 5"/>
          <p:cNvGrpSpPr/>
          <p:nvPr/>
        </p:nvGrpSpPr>
        <p:grpSpPr>
          <a:xfrm rot="0">
            <a:off x="934491" y="3328095"/>
            <a:ext cx="613321" cy="613321"/>
            <a:chOff x="0" y="0"/>
            <a:chExt cx="817762" cy="817762"/>
          </a:xfrm>
        </p:grpSpPr>
        <p:sp>
          <p:nvSpPr>
            <p:cNvPr id="6" name="Freeform 6"/>
            <p:cNvSpPr/>
            <p:nvPr/>
          </p:nvSpPr>
          <p:spPr>
            <a:xfrm>
              <a:off x="6350" y="6350"/>
              <a:ext cx="805053" cy="805053"/>
            </a:xfrm>
            <a:custGeom>
              <a:avLst/>
              <a:gdLst/>
              <a:ahLst/>
              <a:cxnLst/>
              <a:rect l="l" t="t" r="r" b="b"/>
              <a:pathLst>
                <a:path w="805053" h="805053">
                  <a:moveTo>
                    <a:pt x="0" y="150241"/>
                  </a:moveTo>
                  <a:cubicBezTo>
                    <a:pt x="0" y="67310"/>
                    <a:pt x="67310" y="0"/>
                    <a:pt x="150241" y="0"/>
                  </a:cubicBezTo>
                  <a:lnTo>
                    <a:pt x="654812" y="0"/>
                  </a:lnTo>
                  <a:cubicBezTo>
                    <a:pt x="737870" y="0"/>
                    <a:pt x="805053" y="67310"/>
                    <a:pt x="805053" y="150241"/>
                  </a:cubicBezTo>
                  <a:lnTo>
                    <a:pt x="805053" y="654812"/>
                  </a:lnTo>
                  <a:cubicBezTo>
                    <a:pt x="805053" y="737870"/>
                    <a:pt x="737743" y="805053"/>
                    <a:pt x="654812" y="805053"/>
                  </a:cubicBezTo>
                  <a:lnTo>
                    <a:pt x="150241" y="805053"/>
                  </a:lnTo>
                  <a:cubicBezTo>
                    <a:pt x="67310" y="805053"/>
                    <a:pt x="0" y="737743"/>
                    <a:pt x="0" y="654812"/>
                  </a:cubicBezTo>
                  <a:close/>
                </a:path>
              </a:pathLst>
            </a:custGeom>
            <a:solidFill>
              <a:srgbClr val="F7EDD4"/>
            </a:solidFill>
          </p:spPr>
        </p:sp>
        <p:sp>
          <p:nvSpPr>
            <p:cNvPr id="7" name="Freeform 7"/>
            <p:cNvSpPr/>
            <p:nvPr/>
          </p:nvSpPr>
          <p:spPr>
            <a:xfrm>
              <a:off x="0" y="0"/>
              <a:ext cx="817753" cy="817753"/>
            </a:xfrm>
            <a:custGeom>
              <a:avLst/>
              <a:gdLst/>
              <a:ahLst/>
              <a:cxnLst/>
              <a:rect l="l" t="t" r="r" b="b"/>
              <a:pathLst>
                <a:path w="817753" h="817753">
                  <a:moveTo>
                    <a:pt x="0" y="156591"/>
                  </a:moveTo>
                  <a:cubicBezTo>
                    <a:pt x="0" y="70104"/>
                    <a:pt x="70104" y="0"/>
                    <a:pt x="156591" y="0"/>
                  </a:cubicBezTo>
                  <a:lnTo>
                    <a:pt x="661162" y="0"/>
                  </a:lnTo>
                  <a:lnTo>
                    <a:pt x="661162" y="6350"/>
                  </a:lnTo>
                  <a:lnTo>
                    <a:pt x="661162" y="0"/>
                  </a:lnTo>
                  <a:lnTo>
                    <a:pt x="661162" y="6350"/>
                  </a:lnTo>
                  <a:lnTo>
                    <a:pt x="661162" y="0"/>
                  </a:lnTo>
                  <a:cubicBezTo>
                    <a:pt x="747649" y="0"/>
                    <a:pt x="817753" y="70104"/>
                    <a:pt x="817753" y="156591"/>
                  </a:cubicBezTo>
                  <a:lnTo>
                    <a:pt x="817753" y="661162"/>
                  </a:lnTo>
                  <a:lnTo>
                    <a:pt x="811403" y="661162"/>
                  </a:lnTo>
                  <a:lnTo>
                    <a:pt x="817753" y="661162"/>
                  </a:lnTo>
                  <a:cubicBezTo>
                    <a:pt x="817753" y="747649"/>
                    <a:pt x="747649" y="817753"/>
                    <a:pt x="661162" y="817753"/>
                  </a:cubicBezTo>
                  <a:lnTo>
                    <a:pt x="661162" y="811403"/>
                  </a:lnTo>
                  <a:lnTo>
                    <a:pt x="661162" y="817753"/>
                  </a:lnTo>
                  <a:lnTo>
                    <a:pt x="156591" y="817753"/>
                  </a:lnTo>
                  <a:lnTo>
                    <a:pt x="156591" y="811403"/>
                  </a:lnTo>
                  <a:lnTo>
                    <a:pt x="156591" y="817753"/>
                  </a:lnTo>
                  <a:cubicBezTo>
                    <a:pt x="70104" y="817753"/>
                    <a:pt x="0" y="747649"/>
                    <a:pt x="0" y="661162"/>
                  </a:cubicBezTo>
                  <a:lnTo>
                    <a:pt x="0" y="156591"/>
                  </a:lnTo>
                  <a:lnTo>
                    <a:pt x="6350" y="156591"/>
                  </a:lnTo>
                  <a:lnTo>
                    <a:pt x="0" y="156591"/>
                  </a:lnTo>
                  <a:moveTo>
                    <a:pt x="12700" y="156591"/>
                  </a:moveTo>
                  <a:lnTo>
                    <a:pt x="12700" y="661162"/>
                  </a:lnTo>
                  <a:lnTo>
                    <a:pt x="6350" y="661162"/>
                  </a:lnTo>
                  <a:lnTo>
                    <a:pt x="12700" y="661162"/>
                  </a:lnTo>
                  <a:cubicBezTo>
                    <a:pt x="12700" y="740664"/>
                    <a:pt x="77089" y="805053"/>
                    <a:pt x="156591" y="805053"/>
                  </a:cubicBezTo>
                  <a:lnTo>
                    <a:pt x="661162" y="805053"/>
                  </a:lnTo>
                  <a:cubicBezTo>
                    <a:pt x="740664" y="805053"/>
                    <a:pt x="805053" y="740664"/>
                    <a:pt x="805053" y="661162"/>
                  </a:cubicBezTo>
                  <a:lnTo>
                    <a:pt x="805053" y="156591"/>
                  </a:lnTo>
                  <a:lnTo>
                    <a:pt x="811403" y="156591"/>
                  </a:lnTo>
                  <a:lnTo>
                    <a:pt x="805053" y="156591"/>
                  </a:lnTo>
                  <a:cubicBezTo>
                    <a:pt x="805053" y="77089"/>
                    <a:pt x="740664" y="12700"/>
                    <a:pt x="661162" y="12700"/>
                  </a:cubicBezTo>
                  <a:lnTo>
                    <a:pt x="156591" y="12700"/>
                  </a:lnTo>
                  <a:lnTo>
                    <a:pt x="156591" y="6350"/>
                  </a:lnTo>
                  <a:lnTo>
                    <a:pt x="156591" y="12700"/>
                  </a:lnTo>
                  <a:cubicBezTo>
                    <a:pt x="77089" y="12700"/>
                    <a:pt x="12700" y="77089"/>
                    <a:pt x="12700" y="156591"/>
                  </a:cubicBezTo>
                  <a:close/>
                </a:path>
              </a:pathLst>
            </a:custGeom>
            <a:solidFill>
              <a:srgbClr val="DDD3BA"/>
            </a:solidFill>
          </p:spPr>
        </p:sp>
      </p:grpSp>
      <p:grpSp>
        <p:nvGrpSpPr>
          <p:cNvPr id="8" name="Group 8"/>
          <p:cNvGrpSpPr/>
          <p:nvPr/>
        </p:nvGrpSpPr>
        <p:grpSpPr>
          <a:xfrm rot="0">
            <a:off x="5844480" y="3328095"/>
            <a:ext cx="613321" cy="613321"/>
            <a:chOff x="0" y="0"/>
            <a:chExt cx="817762" cy="817762"/>
          </a:xfrm>
        </p:grpSpPr>
        <p:sp>
          <p:nvSpPr>
            <p:cNvPr id="9" name="Freeform 9"/>
            <p:cNvSpPr/>
            <p:nvPr/>
          </p:nvSpPr>
          <p:spPr>
            <a:xfrm>
              <a:off x="6350" y="6350"/>
              <a:ext cx="805053" cy="805053"/>
            </a:xfrm>
            <a:custGeom>
              <a:avLst/>
              <a:gdLst/>
              <a:ahLst/>
              <a:cxnLst/>
              <a:rect l="l" t="t" r="r" b="b"/>
              <a:pathLst>
                <a:path w="805053" h="805053">
                  <a:moveTo>
                    <a:pt x="0" y="150241"/>
                  </a:moveTo>
                  <a:cubicBezTo>
                    <a:pt x="0" y="67310"/>
                    <a:pt x="67310" y="0"/>
                    <a:pt x="150241" y="0"/>
                  </a:cubicBezTo>
                  <a:lnTo>
                    <a:pt x="654812" y="0"/>
                  </a:lnTo>
                  <a:cubicBezTo>
                    <a:pt x="737870" y="0"/>
                    <a:pt x="805053" y="67310"/>
                    <a:pt x="805053" y="150241"/>
                  </a:cubicBezTo>
                  <a:lnTo>
                    <a:pt x="805053" y="654812"/>
                  </a:lnTo>
                  <a:cubicBezTo>
                    <a:pt x="805053" y="737870"/>
                    <a:pt x="737743" y="805053"/>
                    <a:pt x="654812" y="805053"/>
                  </a:cubicBezTo>
                  <a:lnTo>
                    <a:pt x="150241" y="805053"/>
                  </a:lnTo>
                  <a:cubicBezTo>
                    <a:pt x="67310" y="805053"/>
                    <a:pt x="0" y="737743"/>
                    <a:pt x="0" y="654812"/>
                  </a:cubicBezTo>
                  <a:close/>
                </a:path>
              </a:pathLst>
            </a:custGeom>
            <a:solidFill>
              <a:srgbClr val="F7EDD4"/>
            </a:solidFill>
          </p:spPr>
        </p:sp>
        <p:sp>
          <p:nvSpPr>
            <p:cNvPr id="10" name="Freeform 10"/>
            <p:cNvSpPr/>
            <p:nvPr/>
          </p:nvSpPr>
          <p:spPr>
            <a:xfrm>
              <a:off x="0" y="0"/>
              <a:ext cx="817753" cy="817753"/>
            </a:xfrm>
            <a:custGeom>
              <a:avLst/>
              <a:gdLst/>
              <a:ahLst/>
              <a:cxnLst/>
              <a:rect l="l" t="t" r="r" b="b"/>
              <a:pathLst>
                <a:path w="817753" h="817753">
                  <a:moveTo>
                    <a:pt x="0" y="156591"/>
                  </a:moveTo>
                  <a:cubicBezTo>
                    <a:pt x="0" y="70104"/>
                    <a:pt x="70104" y="0"/>
                    <a:pt x="156591" y="0"/>
                  </a:cubicBezTo>
                  <a:lnTo>
                    <a:pt x="661162" y="0"/>
                  </a:lnTo>
                  <a:lnTo>
                    <a:pt x="661162" y="6350"/>
                  </a:lnTo>
                  <a:lnTo>
                    <a:pt x="661162" y="0"/>
                  </a:lnTo>
                  <a:lnTo>
                    <a:pt x="661162" y="6350"/>
                  </a:lnTo>
                  <a:lnTo>
                    <a:pt x="661162" y="0"/>
                  </a:lnTo>
                  <a:cubicBezTo>
                    <a:pt x="747649" y="0"/>
                    <a:pt x="817753" y="70104"/>
                    <a:pt x="817753" y="156591"/>
                  </a:cubicBezTo>
                  <a:lnTo>
                    <a:pt x="817753" y="661162"/>
                  </a:lnTo>
                  <a:lnTo>
                    <a:pt x="811403" y="661162"/>
                  </a:lnTo>
                  <a:lnTo>
                    <a:pt x="817753" y="661162"/>
                  </a:lnTo>
                  <a:cubicBezTo>
                    <a:pt x="817753" y="747649"/>
                    <a:pt x="747649" y="817753"/>
                    <a:pt x="661162" y="817753"/>
                  </a:cubicBezTo>
                  <a:lnTo>
                    <a:pt x="661162" y="811403"/>
                  </a:lnTo>
                  <a:lnTo>
                    <a:pt x="661162" y="817753"/>
                  </a:lnTo>
                  <a:lnTo>
                    <a:pt x="156591" y="817753"/>
                  </a:lnTo>
                  <a:lnTo>
                    <a:pt x="156591" y="811403"/>
                  </a:lnTo>
                  <a:lnTo>
                    <a:pt x="156591" y="817753"/>
                  </a:lnTo>
                  <a:cubicBezTo>
                    <a:pt x="70104" y="817753"/>
                    <a:pt x="0" y="747649"/>
                    <a:pt x="0" y="661162"/>
                  </a:cubicBezTo>
                  <a:lnTo>
                    <a:pt x="0" y="156591"/>
                  </a:lnTo>
                  <a:lnTo>
                    <a:pt x="6350" y="156591"/>
                  </a:lnTo>
                  <a:lnTo>
                    <a:pt x="0" y="156591"/>
                  </a:lnTo>
                  <a:moveTo>
                    <a:pt x="12700" y="156591"/>
                  </a:moveTo>
                  <a:lnTo>
                    <a:pt x="12700" y="661162"/>
                  </a:lnTo>
                  <a:lnTo>
                    <a:pt x="6350" y="661162"/>
                  </a:lnTo>
                  <a:lnTo>
                    <a:pt x="12700" y="661162"/>
                  </a:lnTo>
                  <a:cubicBezTo>
                    <a:pt x="12700" y="740664"/>
                    <a:pt x="77089" y="805053"/>
                    <a:pt x="156591" y="805053"/>
                  </a:cubicBezTo>
                  <a:lnTo>
                    <a:pt x="661162" y="805053"/>
                  </a:lnTo>
                  <a:cubicBezTo>
                    <a:pt x="740664" y="805053"/>
                    <a:pt x="805053" y="740664"/>
                    <a:pt x="805053" y="661162"/>
                  </a:cubicBezTo>
                  <a:lnTo>
                    <a:pt x="805053" y="156591"/>
                  </a:lnTo>
                  <a:lnTo>
                    <a:pt x="811403" y="156591"/>
                  </a:lnTo>
                  <a:lnTo>
                    <a:pt x="805053" y="156591"/>
                  </a:lnTo>
                  <a:cubicBezTo>
                    <a:pt x="805053" y="77089"/>
                    <a:pt x="740664" y="12700"/>
                    <a:pt x="661162" y="12700"/>
                  </a:cubicBezTo>
                  <a:lnTo>
                    <a:pt x="156591" y="12700"/>
                  </a:lnTo>
                  <a:lnTo>
                    <a:pt x="156591" y="6350"/>
                  </a:lnTo>
                  <a:lnTo>
                    <a:pt x="156591" y="12700"/>
                  </a:lnTo>
                  <a:cubicBezTo>
                    <a:pt x="77089" y="12700"/>
                    <a:pt x="12700" y="77089"/>
                    <a:pt x="12700" y="156591"/>
                  </a:cubicBezTo>
                  <a:close/>
                </a:path>
              </a:pathLst>
            </a:custGeom>
            <a:solidFill>
              <a:srgbClr val="DDD3BA"/>
            </a:solidFill>
          </p:spPr>
        </p:sp>
      </p:grpSp>
      <p:grpSp>
        <p:nvGrpSpPr>
          <p:cNvPr id="11" name="Group 11"/>
          <p:cNvGrpSpPr/>
          <p:nvPr/>
        </p:nvGrpSpPr>
        <p:grpSpPr>
          <a:xfrm rot="0">
            <a:off x="934491" y="6614517"/>
            <a:ext cx="613321" cy="613321"/>
            <a:chOff x="0" y="0"/>
            <a:chExt cx="817762" cy="817762"/>
          </a:xfrm>
        </p:grpSpPr>
        <p:sp>
          <p:nvSpPr>
            <p:cNvPr id="12" name="Freeform 12"/>
            <p:cNvSpPr/>
            <p:nvPr/>
          </p:nvSpPr>
          <p:spPr>
            <a:xfrm>
              <a:off x="6350" y="6350"/>
              <a:ext cx="805053" cy="805053"/>
            </a:xfrm>
            <a:custGeom>
              <a:avLst/>
              <a:gdLst/>
              <a:ahLst/>
              <a:cxnLst/>
              <a:rect l="l" t="t" r="r" b="b"/>
              <a:pathLst>
                <a:path w="805053" h="805053">
                  <a:moveTo>
                    <a:pt x="0" y="150241"/>
                  </a:moveTo>
                  <a:cubicBezTo>
                    <a:pt x="0" y="67310"/>
                    <a:pt x="67310" y="0"/>
                    <a:pt x="150241" y="0"/>
                  </a:cubicBezTo>
                  <a:lnTo>
                    <a:pt x="654812" y="0"/>
                  </a:lnTo>
                  <a:cubicBezTo>
                    <a:pt x="737870" y="0"/>
                    <a:pt x="805053" y="67310"/>
                    <a:pt x="805053" y="150241"/>
                  </a:cubicBezTo>
                  <a:lnTo>
                    <a:pt x="805053" y="654812"/>
                  </a:lnTo>
                  <a:cubicBezTo>
                    <a:pt x="805053" y="737870"/>
                    <a:pt x="737743" y="805053"/>
                    <a:pt x="654812" y="805053"/>
                  </a:cubicBezTo>
                  <a:lnTo>
                    <a:pt x="150241" y="805053"/>
                  </a:lnTo>
                  <a:cubicBezTo>
                    <a:pt x="67310" y="805053"/>
                    <a:pt x="0" y="737743"/>
                    <a:pt x="0" y="654812"/>
                  </a:cubicBezTo>
                  <a:close/>
                </a:path>
              </a:pathLst>
            </a:custGeom>
            <a:solidFill>
              <a:srgbClr val="F7EDD4"/>
            </a:solidFill>
          </p:spPr>
        </p:sp>
        <p:sp>
          <p:nvSpPr>
            <p:cNvPr id="13" name="Freeform 13"/>
            <p:cNvSpPr/>
            <p:nvPr/>
          </p:nvSpPr>
          <p:spPr>
            <a:xfrm>
              <a:off x="0" y="0"/>
              <a:ext cx="817753" cy="817753"/>
            </a:xfrm>
            <a:custGeom>
              <a:avLst/>
              <a:gdLst/>
              <a:ahLst/>
              <a:cxnLst/>
              <a:rect l="l" t="t" r="r" b="b"/>
              <a:pathLst>
                <a:path w="817753" h="817753">
                  <a:moveTo>
                    <a:pt x="0" y="156591"/>
                  </a:moveTo>
                  <a:cubicBezTo>
                    <a:pt x="0" y="70104"/>
                    <a:pt x="70104" y="0"/>
                    <a:pt x="156591" y="0"/>
                  </a:cubicBezTo>
                  <a:lnTo>
                    <a:pt x="661162" y="0"/>
                  </a:lnTo>
                  <a:lnTo>
                    <a:pt x="661162" y="6350"/>
                  </a:lnTo>
                  <a:lnTo>
                    <a:pt x="661162" y="0"/>
                  </a:lnTo>
                  <a:lnTo>
                    <a:pt x="661162" y="6350"/>
                  </a:lnTo>
                  <a:lnTo>
                    <a:pt x="661162" y="0"/>
                  </a:lnTo>
                  <a:cubicBezTo>
                    <a:pt x="747649" y="0"/>
                    <a:pt x="817753" y="70104"/>
                    <a:pt x="817753" y="156591"/>
                  </a:cubicBezTo>
                  <a:lnTo>
                    <a:pt x="817753" y="661162"/>
                  </a:lnTo>
                  <a:lnTo>
                    <a:pt x="811403" y="661162"/>
                  </a:lnTo>
                  <a:lnTo>
                    <a:pt x="817753" y="661162"/>
                  </a:lnTo>
                  <a:cubicBezTo>
                    <a:pt x="817753" y="747649"/>
                    <a:pt x="747649" y="817753"/>
                    <a:pt x="661162" y="817753"/>
                  </a:cubicBezTo>
                  <a:lnTo>
                    <a:pt x="661162" y="811403"/>
                  </a:lnTo>
                  <a:lnTo>
                    <a:pt x="661162" y="817753"/>
                  </a:lnTo>
                  <a:lnTo>
                    <a:pt x="156591" y="817753"/>
                  </a:lnTo>
                  <a:lnTo>
                    <a:pt x="156591" y="811403"/>
                  </a:lnTo>
                  <a:lnTo>
                    <a:pt x="156591" y="817753"/>
                  </a:lnTo>
                  <a:cubicBezTo>
                    <a:pt x="70104" y="817753"/>
                    <a:pt x="0" y="747649"/>
                    <a:pt x="0" y="661162"/>
                  </a:cubicBezTo>
                  <a:lnTo>
                    <a:pt x="0" y="156591"/>
                  </a:lnTo>
                  <a:lnTo>
                    <a:pt x="6350" y="156591"/>
                  </a:lnTo>
                  <a:lnTo>
                    <a:pt x="0" y="156591"/>
                  </a:lnTo>
                  <a:moveTo>
                    <a:pt x="12700" y="156591"/>
                  </a:moveTo>
                  <a:lnTo>
                    <a:pt x="12700" y="661162"/>
                  </a:lnTo>
                  <a:lnTo>
                    <a:pt x="6350" y="661162"/>
                  </a:lnTo>
                  <a:lnTo>
                    <a:pt x="12700" y="661162"/>
                  </a:lnTo>
                  <a:cubicBezTo>
                    <a:pt x="12700" y="740664"/>
                    <a:pt x="77089" y="805053"/>
                    <a:pt x="156591" y="805053"/>
                  </a:cubicBezTo>
                  <a:lnTo>
                    <a:pt x="661162" y="805053"/>
                  </a:lnTo>
                  <a:cubicBezTo>
                    <a:pt x="740664" y="805053"/>
                    <a:pt x="805053" y="740664"/>
                    <a:pt x="805053" y="661162"/>
                  </a:cubicBezTo>
                  <a:lnTo>
                    <a:pt x="805053" y="156591"/>
                  </a:lnTo>
                  <a:lnTo>
                    <a:pt x="811403" y="156591"/>
                  </a:lnTo>
                  <a:lnTo>
                    <a:pt x="805053" y="156591"/>
                  </a:lnTo>
                  <a:cubicBezTo>
                    <a:pt x="805053" y="77089"/>
                    <a:pt x="740664" y="12700"/>
                    <a:pt x="661162" y="12700"/>
                  </a:cubicBezTo>
                  <a:lnTo>
                    <a:pt x="156591" y="12700"/>
                  </a:lnTo>
                  <a:lnTo>
                    <a:pt x="156591" y="6350"/>
                  </a:lnTo>
                  <a:lnTo>
                    <a:pt x="156591" y="12700"/>
                  </a:lnTo>
                  <a:cubicBezTo>
                    <a:pt x="77089" y="12700"/>
                    <a:pt x="12700" y="77089"/>
                    <a:pt x="12700" y="156591"/>
                  </a:cubicBezTo>
                  <a:close/>
                </a:path>
              </a:pathLst>
            </a:custGeom>
            <a:solidFill>
              <a:srgbClr val="DDD3BA"/>
            </a:solidFill>
          </p:spPr>
        </p:sp>
      </p:grpSp>
      <p:grpSp>
        <p:nvGrpSpPr>
          <p:cNvPr id="14" name="Group 14"/>
          <p:cNvGrpSpPr/>
          <p:nvPr/>
        </p:nvGrpSpPr>
        <p:grpSpPr>
          <a:xfrm rot="0">
            <a:off x="5844480" y="6614517"/>
            <a:ext cx="613321" cy="613321"/>
            <a:chOff x="0" y="0"/>
            <a:chExt cx="817762" cy="817762"/>
          </a:xfrm>
        </p:grpSpPr>
        <p:sp>
          <p:nvSpPr>
            <p:cNvPr id="15" name="Freeform 15"/>
            <p:cNvSpPr/>
            <p:nvPr/>
          </p:nvSpPr>
          <p:spPr>
            <a:xfrm>
              <a:off x="6350" y="6350"/>
              <a:ext cx="805053" cy="805053"/>
            </a:xfrm>
            <a:custGeom>
              <a:avLst/>
              <a:gdLst/>
              <a:ahLst/>
              <a:cxnLst/>
              <a:rect l="l" t="t" r="r" b="b"/>
              <a:pathLst>
                <a:path w="805053" h="805053">
                  <a:moveTo>
                    <a:pt x="0" y="150241"/>
                  </a:moveTo>
                  <a:cubicBezTo>
                    <a:pt x="0" y="67310"/>
                    <a:pt x="67310" y="0"/>
                    <a:pt x="150241" y="0"/>
                  </a:cubicBezTo>
                  <a:lnTo>
                    <a:pt x="654812" y="0"/>
                  </a:lnTo>
                  <a:cubicBezTo>
                    <a:pt x="737870" y="0"/>
                    <a:pt x="805053" y="67310"/>
                    <a:pt x="805053" y="150241"/>
                  </a:cubicBezTo>
                  <a:lnTo>
                    <a:pt x="805053" y="654812"/>
                  </a:lnTo>
                  <a:cubicBezTo>
                    <a:pt x="805053" y="737870"/>
                    <a:pt x="737743" y="805053"/>
                    <a:pt x="654812" y="805053"/>
                  </a:cubicBezTo>
                  <a:lnTo>
                    <a:pt x="150241" y="805053"/>
                  </a:lnTo>
                  <a:cubicBezTo>
                    <a:pt x="67310" y="805053"/>
                    <a:pt x="0" y="737743"/>
                    <a:pt x="0" y="654812"/>
                  </a:cubicBezTo>
                  <a:close/>
                </a:path>
              </a:pathLst>
            </a:custGeom>
            <a:solidFill>
              <a:srgbClr val="F7EDD4"/>
            </a:solidFill>
          </p:spPr>
        </p:sp>
        <p:sp>
          <p:nvSpPr>
            <p:cNvPr id="16" name="Freeform 16"/>
            <p:cNvSpPr/>
            <p:nvPr/>
          </p:nvSpPr>
          <p:spPr>
            <a:xfrm>
              <a:off x="0" y="0"/>
              <a:ext cx="817753" cy="817753"/>
            </a:xfrm>
            <a:custGeom>
              <a:avLst/>
              <a:gdLst/>
              <a:ahLst/>
              <a:cxnLst/>
              <a:rect l="l" t="t" r="r" b="b"/>
              <a:pathLst>
                <a:path w="817753" h="817753">
                  <a:moveTo>
                    <a:pt x="0" y="156591"/>
                  </a:moveTo>
                  <a:cubicBezTo>
                    <a:pt x="0" y="70104"/>
                    <a:pt x="70104" y="0"/>
                    <a:pt x="156591" y="0"/>
                  </a:cubicBezTo>
                  <a:lnTo>
                    <a:pt x="661162" y="0"/>
                  </a:lnTo>
                  <a:lnTo>
                    <a:pt x="661162" y="6350"/>
                  </a:lnTo>
                  <a:lnTo>
                    <a:pt x="661162" y="0"/>
                  </a:lnTo>
                  <a:lnTo>
                    <a:pt x="661162" y="6350"/>
                  </a:lnTo>
                  <a:lnTo>
                    <a:pt x="661162" y="0"/>
                  </a:lnTo>
                  <a:cubicBezTo>
                    <a:pt x="747649" y="0"/>
                    <a:pt x="817753" y="70104"/>
                    <a:pt x="817753" y="156591"/>
                  </a:cubicBezTo>
                  <a:lnTo>
                    <a:pt x="817753" y="661162"/>
                  </a:lnTo>
                  <a:lnTo>
                    <a:pt x="811403" y="661162"/>
                  </a:lnTo>
                  <a:lnTo>
                    <a:pt x="817753" y="661162"/>
                  </a:lnTo>
                  <a:cubicBezTo>
                    <a:pt x="817753" y="747649"/>
                    <a:pt x="747649" y="817753"/>
                    <a:pt x="661162" y="817753"/>
                  </a:cubicBezTo>
                  <a:lnTo>
                    <a:pt x="661162" y="811403"/>
                  </a:lnTo>
                  <a:lnTo>
                    <a:pt x="661162" y="817753"/>
                  </a:lnTo>
                  <a:lnTo>
                    <a:pt x="156591" y="817753"/>
                  </a:lnTo>
                  <a:lnTo>
                    <a:pt x="156591" y="811403"/>
                  </a:lnTo>
                  <a:lnTo>
                    <a:pt x="156591" y="817753"/>
                  </a:lnTo>
                  <a:cubicBezTo>
                    <a:pt x="70104" y="817753"/>
                    <a:pt x="0" y="747649"/>
                    <a:pt x="0" y="661162"/>
                  </a:cubicBezTo>
                  <a:lnTo>
                    <a:pt x="0" y="156591"/>
                  </a:lnTo>
                  <a:lnTo>
                    <a:pt x="6350" y="156591"/>
                  </a:lnTo>
                  <a:lnTo>
                    <a:pt x="0" y="156591"/>
                  </a:lnTo>
                  <a:moveTo>
                    <a:pt x="12700" y="156591"/>
                  </a:moveTo>
                  <a:lnTo>
                    <a:pt x="12700" y="661162"/>
                  </a:lnTo>
                  <a:lnTo>
                    <a:pt x="6350" y="661162"/>
                  </a:lnTo>
                  <a:lnTo>
                    <a:pt x="12700" y="661162"/>
                  </a:lnTo>
                  <a:cubicBezTo>
                    <a:pt x="12700" y="740664"/>
                    <a:pt x="77089" y="805053"/>
                    <a:pt x="156591" y="805053"/>
                  </a:cubicBezTo>
                  <a:lnTo>
                    <a:pt x="661162" y="805053"/>
                  </a:lnTo>
                  <a:cubicBezTo>
                    <a:pt x="740664" y="805053"/>
                    <a:pt x="805053" y="740664"/>
                    <a:pt x="805053" y="661162"/>
                  </a:cubicBezTo>
                  <a:lnTo>
                    <a:pt x="805053" y="156591"/>
                  </a:lnTo>
                  <a:lnTo>
                    <a:pt x="811403" y="156591"/>
                  </a:lnTo>
                  <a:lnTo>
                    <a:pt x="805053" y="156591"/>
                  </a:lnTo>
                  <a:cubicBezTo>
                    <a:pt x="805053" y="77089"/>
                    <a:pt x="740664" y="12700"/>
                    <a:pt x="661162" y="12700"/>
                  </a:cubicBezTo>
                  <a:lnTo>
                    <a:pt x="156591" y="12700"/>
                  </a:lnTo>
                  <a:lnTo>
                    <a:pt x="156591" y="6350"/>
                  </a:lnTo>
                  <a:lnTo>
                    <a:pt x="156591" y="12700"/>
                  </a:lnTo>
                  <a:cubicBezTo>
                    <a:pt x="77089" y="12700"/>
                    <a:pt x="12700" y="77089"/>
                    <a:pt x="12700" y="156591"/>
                  </a:cubicBezTo>
                  <a:close/>
                </a:path>
              </a:pathLst>
            </a:custGeom>
            <a:solidFill>
              <a:srgbClr val="DDD3BA"/>
            </a:solidFill>
          </p:spPr>
        </p:sp>
      </p:grpSp>
      <p:sp>
        <p:nvSpPr>
          <p:cNvPr id="17" name="Freeform 17"/>
          <p:cNvSpPr/>
          <p:nvPr/>
        </p:nvSpPr>
        <p:spPr>
          <a:xfrm>
            <a:off x="11307231" y="-805732"/>
            <a:ext cx="6980769" cy="11092732"/>
          </a:xfrm>
          <a:custGeom>
            <a:avLst/>
            <a:gdLst/>
            <a:ahLst/>
            <a:cxnLst/>
            <a:rect l="l" t="t" r="r" b="b"/>
            <a:pathLst>
              <a:path w="6980769" h="11092732">
                <a:moveTo>
                  <a:pt x="0" y="0"/>
                </a:moveTo>
                <a:lnTo>
                  <a:pt x="6980769" y="0"/>
                </a:lnTo>
                <a:lnTo>
                  <a:pt x="6980769" y="11092732"/>
                </a:lnTo>
                <a:lnTo>
                  <a:pt x="0" y="11092732"/>
                </a:lnTo>
                <a:lnTo>
                  <a:pt x="0" y="0"/>
                </a:lnTo>
                <a:close/>
              </a:path>
            </a:pathLst>
          </a:custGeom>
          <a:blipFill>
            <a:blip r:embed="rId2"/>
            <a:stretch>
              <a:fillRect l="-1808" r="-10219"/>
            </a:stretch>
          </a:blipFill>
        </p:spPr>
      </p:sp>
      <p:sp>
        <p:nvSpPr>
          <p:cNvPr id="18" name="TextBox 18"/>
          <p:cNvSpPr txBox="1"/>
          <p:nvPr/>
        </p:nvSpPr>
        <p:spPr>
          <a:xfrm>
            <a:off x="939254" y="922735"/>
            <a:ext cx="9551491" cy="1682115"/>
          </a:xfrm>
          <a:prstGeom prst="rect">
            <a:avLst/>
          </a:prstGeom>
        </p:spPr>
        <p:txBody>
          <a:bodyPr lIns="0" tIns="0" rIns="0" bIns="0" rtlCol="0" anchor="t">
            <a:spAutoFit/>
          </a:bodyPr>
          <a:lstStyle/>
          <a:p>
            <a:pPr algn="l">
              <a:lnSpc>
                <a:spcPts val="6560"/>
              </a:lnSpc>
            </a:pPr>
            <a:r>
              <a:rPr lang="en-US" sz="5250" b="1">
                <a:solidFill>
                  <a:srgbClr val="5C4E3D"/>
                </a:solidFill>
                <a:latin typeface="Libre Baskerville" panose="02000000000000000000"/>
                <a:ea typeface="Libre Baskerville" panose="02000000000000000000"/>
                <a:cs typeface="Libre Baskerville" panose="02000000000000000000"/>
                <a:sym typeface="Libre Baskerville" panose="02000000000000000000"/>
              </a:rPr>
              <a:t>The Challenges Facing Local Farmers</a:t>
            </a:r>
            <a:endParaRPr lang="en-US" sz="5250" b="1">
              <a:solidFill>
                <a:srgbClr val="5C4E3D"/>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9" name="TextBox 19"/>
          <p:cNvSpPr txBox="1"/>
          <p:nvPr/>
        </p:nvSpPr>
        <p:spPr>
          <a:xfrm>
            <a:off x="1151335" y="3490615"/>
            <a:ext cx="179486" cy="345430"/>
          </a:xfrm>
          <a:prstGeom prst="rect">
            <a:avLst/>
          </a:prstGeom>
        </p:spPr>
        <p:txBody>
          <a:bodyPr lIns="0" tIns="0" rIns="0" bIns="0" rtlCol="0" anchor="t">
            <a:spAutoFit/>
          </a:bodyPr>
          <a:lstStyle/>
          <a:p>
            <a:pPr algn="ctr">
              <a:lnSpc>
                <a:spcPts val="3125"/>
              </a:lnSpc>
            </a:pPr>
            <a:r>
              <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1</a:t>
            </a:r>
            <a:endPar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0" name="TextBox 20"/>
          <p:cNvSpPr txBox="1"/>
          <p:nvPr/>
        </p:nvSpPr>
        <p:spPr>
          <a:xfrm>
            <a:off x="1811388" y="3323332"/>
            <a:ext cx="3769519" cy="833120"/>
          </a:xfrm>
          <a:prstGeom prst="rect">
            <a:avLst/>
          </a:prstGeom>
        </p:spPr>
        <p:txBody>
          <a:bodyPr lIns="0" tIns="0" rIns="0" bIns="0" rtlCol="0" anchor="t">
            <a:spAutoFit/>
          </a:bodyPr>
          <a:lstStyle/>
          <a:p>
            <a:pPr algn="l">
              <a:lnSpc>
                <a:spcPts val="3250"/>
              </a:lnSpc>
            </a:pP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Limited Market Access</a:t>
            </a:r>
            <a:endPar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1" name="TextBox 21"/>
          <p:cNvSpPr txBox="1"/>
          <p:nvPr/>
        </p:nvSpPr>
        <p:spPr>
          <a:xfrm>
            <a:off x="1811388" y="4246513"/>
            <a:ext cx="3769519" cy="1802606"/>
          </a:xfrm>
          <a:prstGeom prst="rect">
            <a:avLst/>
          </a:prstGeom>
        </p:spPr>
        <p:txBody>
          <a:bodyPr lIns="0" tIns="0" rIns="0" bIns="0" rtlCol="0" anchor="t">
            <a:spAutoFit/>
          </a:bodyPr>
          <a:lstStyle/>
          <a:p>
            <a:pPr algn="l">
              <a:lnSpc>
                <a:spcPts val="3375"/>
              </a:lnSpc>
            </a:pPr>
            <a:r>
              <a:rPr lang="en-US" sz="2060">
                <a:solidFill>
                  <a:srgbClr val="454240"/>
                </a:solidFill>
                <a:latin typeface="DM Sans"/>
                <a:ea typeface="DM Sans"/>
                <a:cs typeface="DM Sans"/>
                <a:sym typeface="DM Sans"/>
              </a:rPr>
              <a:t>Small farms often lack the resources and connections to effectively reach potential customers.</a:t>
            </a:r>
            <a:endParaRPr lang="en-US" sz="2060">
              <a:solidFill>
                <a:srgbClr val="454240"/>
              </a:solidFill>
              <a:latin typeface="DM Sans"/>
              <a:ea typeface="DM Sans"/>
              <a:cs typeface="DM Sans"/>
              <a:sym typeface="DM Sans"/>
            </a:endParaRPr>
          </a:p>
        </p:txBody>
      </p:sp>
      <p:sp>
        <p:nvSpPr>
          <p:cNvPr id="22" name="TextBox 22"/>
          <p:cNvSpPr txBox="1"/>
          <p:nvPr/>
        </p:nvSpPr>
        <p:spPr>
          <a:xfrm>
            <a:off x="6027092" y="3490615"/>
            <a:ext cx="247947" cy="345430"/>
          </a:xfrm>
          <a:prstGeom prst="rect">
            <a:avLst/>
          </a:prstGeom>
        </p:spPr>
        <p:txBody>
          <a:bodyPr lIns="0" tIns="0" rIns="0" bIns="0" rtlCol="0" anchor="t">
            <a:spAutoFit/>
          </a:bodyPr>
          <a:lstStyle/>
          <a:p>
            <a:pPr algn="ctr">
              <a:lnSpc>
                <a:spcPts val="3125"/>
              </a:lnSpc>
            </a:pPr>
            <a:r>
              <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2</a:t>
            </a:r>
            <a:endPar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3" name="TextBox 23"/>
          <p:cNvSpPr txBox="1"/>
          <p:nvPr/>
        </p:nvSpPr>
        <p:spPr>
          <a:xfrm>
            <a:off x="6721376" y="3323332"/>
            <a:ext cx="3721596" cy="416560"/>
          </a:xfrm>
          <a:prstGeom prst="rect">
            <a:avLst/>
          </a:prstGeom>
        </p:spPr>
        <p:txBody>
          <a:bodyPr lIns="0" tIns="0" rIns="0" bIns="0" rtlCol="0" anchor="t">
            <a:spAutoFit/>
          </a:bodyPr>
          <a:lstStyle/>
          <a:p>
            <a:pPr algn="l">
              <a:lnSpc>
                <a:spcPts val="3250"/>
              </a:lnSpc>
            </a:pP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High Operating Cost</a:t>
            </a: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s</a:t>
            </a:r>
            <a:endPar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4" name="TextBox 24"/>
          <p:cNvSpPr txBox="1"/>
          <p:nvPr/>
        </p:nvSpPr>
        <p:spPr>
          <a:xfrm>
            <a:off x="6721376" y="3827264"/>
            <a:ext cx="3769519" cy="1802606"/>
          </a:xfrm>
          <a:prstGeom prst="rect">
            <a:avLst/>
          </a:prstGeom>
        </p:spPr>
        <p:txBody>
          <a:bodyPr lIns="0" tIns="0" rIns="0" bIns="0" rtlCol="0" anchor="t">
            <a:spAutoFit/>
          </a:bodyPr>
          <a:lstStyle/>
          <a:p>
            <a:pPr algn="l">
              <a:lnSpc>
                <a:spcPts val="3375"/>
              </a:lnSpc>
            </a:pPr>
            <a:r>
              <a:rPr lang="en-US" sz="2060">
                <a:solidFill>
                  <a:srgbClr val="454240"/>
                </a:solidFill>
                <a:latin typeface="DM Sans"/>
                <a:ea typeface="DM Sans"/>
                <a:cs typeface="DM Sans"/>
                <a:sym typeface="DM Sans"/>
              </a:rPr>
              <a:t>Farmers face rising expenses for equipment, labor, and distribution, cutting into their profits.</a:t>
            </a:r>
            <a:endParaRPr lang="en-US" sz="2060">
              <a:solidFill>
                <a:srgbClr val="454240"/>
              </a:solidFill>
              <a:latin typeface="DM Sans"/>
              <a:ea typeface="DM Sans"/>
              <a:cs typeface="DM Sans"/>
              <a:sym typeface="DM Sans"/>
            </a:endParaRPr>
          </a:p>
        </p:txBody>
      </p:sp>
      <p:sp>
        <p:nvSpPr>
          <p:cNvPr id="25" name="TextBox 25"/>
          <p:cNvSpPr txBox="1"/>
          <p:nvPr/>
        </p:nvSpPr>
        <p:spPr>
          <a:xfrm>
            <a:off x="1117104" y="6777038"/>
            <a:ext cx="247947" cy="345430"/>
          </a:xfrm>
          <a:prstGeom prst="rect">
            <a:avLst/>
          </a:prstGeom>
        </p:spPr>
        <p:txBody>
          <a:bodyPr lIns="0" tIns="0" rIns="0" bIns="0" rtlCol="0" anchor="t">
            <a:spAutoFit/>
          </a:bodyPr>
          <a:lstStyle/>
          <a:p>
            <a:pPr algn="ctr">
              <a:lnSpc>
                <a:spcPts val="3125"/>
              </a:lnSpc>
            </a:pPr>
            <a:r>
              <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3</a:t>
            </a:r>
            <a:endPar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6" name="TextBox 26"/>
          <p:cNvSpPr txBox="1"/>
          <p:nvPr/>
        </p:nvSpPr>
        <p:spPr>
          <a:xfrm>
            <a:off x="1811388" y="6609755"/>
            <a:ext cx="3769519" cy="833120"/>
          </a:xfrm>
          <a:prstGeom prst="rect">
            <a:avLst/>
          </a:prstGeom>
        </p:spPr>
        <p:txBody>
          <a:bodyPr lIns="0" tIns="0" rIns="0" bIns="0" rtlCol="0" anchor="t">
            <a:spAutoFit/>
          </a:bodyPr>
          <a:lstStyle/>
          <a:p>
            <a:pPr algn="l">
              <a:lnSpc>
                <a:spcPts val="3250"/>
              </a:lnSpc>
            </a:pP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Unpredictable Weath</a:t>
            </a: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er</a:t>
            </a:r>
            <a:endPar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7" name="TextBox 27"/>
          <p:cNvSpPr txBox="1"/>
          <p:nvPr/>
        </p:nvSpPr>
        <p:spPr>
          <a:xfrm>
            <a:off x="1811388" y="7532935"/>
            <a:ext cx="3769519" cy="1802606"/>
          </a:xfrm>
          <a:prstGeom prst="rect">
            <a:avLst/>
          </a:prstGeom>
        </p:spPr>
        <p:txBody>
          <a:bodyPr lIns="0" tIns="0" rIns="0" bIns="0" rtlCol="0" anchor="t">
            <a:spAutoFit/>
          </a:bodyPr>
          <a:lstStyle/>
          <a:p>
            <a:pPr algn="l">
              <a:lnSpc>
                <a:spcPts val="3375"/>
              </a:lnSpc>
            </a:pPr>
            <a:r>
              <a:rPr lang="en-US" sz="2060">
                <a:solidFill>
                  <a:srgbClr val="454240"/>
                </a:solidFill>
                <a:latin typeface="DM Sans"/>
                <a:ea typeface="DM Sans"/>
                <a:cs typeface="DM Sans"/>
                <a:sym typeface="DM Sans"/>
              </a:rPr>
              <a:t>Climate change and extreme weather events pose significant risks to crop yields and farm viability.</a:t>
            </a:r>
            <a:endParaRPr lang="en-US" sz="2060">
              <a:solidFill>
                <a:srgbClr val="454240"/>
              </a:solidFill>
              <a:latin typeface="DM Sans"/>
              <a:ea typeface="DM Sans"/>
              <a:cs typeface="DM Sans"/>
              <a:sym typeface="DM Sans"/>
            </a:endParaRPr>
          </a:p>
        </p:txBody>
      </p:sp>
      <p:sp>
        <p:nvSpPr>
          <p:cNvPr id="28" name="TextBox 28"/>
          <p:cNvSpPr txBox="1"/>
          <p:nvPr/>
        </p:nvSpPr>
        <p:spPr>
          <a:xfrm>
            <a:off x="6033344" y="6777038"/>
            <a:ext cx="235446" cy="345430"/>
          </a:xfrm>
          <a:prstGeom prst="rect">
            <a:avLst/>
          </a:prstGeom>
        </p:spPr>
        <p:txBody>
          <a:bodyPr lIns="0" tIns="0" rIns="0" bIns="0" rtlCol="0" anchor="t">
            <a:spAutoFit/>
          </a:bodyPr>
          <a:lstStyle/>
          <a:p>
            <a:pPr algn="ctr">
              <a:lnSpc>
                <a:spcPts val="3125"/>
              </a:lnSpc>
            </a:pPr>
            <a:r>
              <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4</a:t>
            </a:r>
            <a:endParaRPr lang="en-US" sz="3125">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9" name="TextBox 29"/>
          <p:cNvSpPr txBox="1"/>
          <p:nvPr/>
        </p:nvSpPr>
        <p:spPr>
          <a:xfrm>
            <a:off x="6721376" y="6609755"/>
            <a:ext cx="3354586" cy="416560"/>
          </a:xfrm>
          <a:prstGeom prst="rect">
            <a:avLst/>
          </a:prstGeom>
        </p:spPr>
        <p:txBody>
          <a:bodyPr lIns="0" tIns="0" rIns="0" bIns="0" rtlCol="0" anchor="t">
            <a:spAutoFit/>
          </a:bodyPr>
          <a:lstStyle/>
          <a:p>
            <a:pPr algn="l">
              <a:lnSpc>
                <a:spcPts val="3250"/>
              </a:lnSpc>
            </a:pPr>
            <a:r>
              <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Lack of Support</a:t>
            </a:r>
            <a:endParaRPr lang="en-US" sz="262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30" name="TextBox 30"/>
          <p:cNvSpPr txBox="1"/>
          <p:nvPr/>
        </p:nvSpPr>
        <p:spPr>
          <a:xfrm>
            <a:off x="6721376" y="7113686"/>
            <a:ext cx="3769519" cy="1802606"/>
          </a:xfrm>
          <a:prstGeom prst="rect">
            <a:avLst/>
          </a:prstGeom>
        </p:spPr>
        <p:txBody>
          <a:bodyPr lIns="0" tIns="0" rIns="0" bIns="0" rtlCol="0" anchor="t">
            <a:spAutoFit/>
          </a:bodyPr>
          <a:lstStyle/>
          <a:p>
            <a:pPr algn="l">
              <a:lnSpc>
                <a:spcPts val="3375"/>
              </a:lnSpc>
            </a:pPr>
            <a:r>
              <a:rPr lang="en-US" sz="2060">
                <a:solidFill>
                  <a:srgbClr val="454240"/>
                </a:solidFill>
                <a:latin typeface="DM Sans"/>
                <a:ea typeface="DM Sans"/>
                <a:cs typeface="DM Sans"/>
                <a:sym typeface="DM Sans"/>
              </a:rPr>
              <a:t>Small farmers often struggle to access the resources, information, and mentorship they need to thrive.</a:t>
            </a:r>
            <a:endParaRPr lang="en-US" sz="2060">
              <a:solidFill>
                <a:srgbClr val="45424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759452" y="1015604"/>
            <a:ext cx="9627096" cy="1617980"/>
          </a:xfrm>
          <a:prstGeom prst="rect">
            <a:avLst/>
          </a:prstGeom>
        </p:spPr>
        <p:txBody>
          <a:bodyPr lIns="0" tIns="0" rIns="0" bIns="0" rtlCol="0" anchor="t">
            <a:spAutoFit/>
          </a:bodyPr>
          <a:lstStyle/>
          <a:p>
            <a:pPr algn="l">
              <a:lnSpc>
                <a:spcPts val="6310"/>
              </a:lnSpc>
            </a:pPr>
            <a:r>
              <a:rPr lang="en-US" sz="5060" b="1">
                <a:solidFill>
                  <a:schemeClr val="tx1"/>
                </a:solidFill>
                <a:latin typeface="Libre Baskerville" panose="02000000000000000000"/>
                <a:ea typeface="Libre Baskerville" panose="02000000000000000000"/>
                <a:cs typeface="Libre Baskerville" panose="02000000000000000000"/>
                <a:sym typeface="Libre Baskerville" panose="02000000000000000000"/>
              </a:rPr>
              <a:t>How Our Platform Connects Farmers to Customers</a:t>
            </a:r>
            <a:endParaRPr lang="en-US" sz="5060" b="1">
              <a:solidFill>
                <a:schemeClr val="tx1"/>
              </a:solidFill>
              <a:latin typeface="Libre Baskerville" panose="02000000000000000000"/>
              <a:ea typeface="Libre Baskerville" panose="02000000000000000000"/>
              <a:cs typeface="Libre Baskerville" panose="02000000000000000000"/>
              <a:sym typeface="Libre Baskerville" panose="02000000000000000000"/>
            </a:endParaRPr>
          </a:p>
        </p:txBody>
      </p:sp>
      <p:grpSp>
        <p:nvGrpSpPr>
          <p:cNvPr id="7" name="Group 7"/>
          <p:cNvGrpSpPr/>
          <p:nvPr/>
        </p:nvGrpSpPr>
        <p:grpSpPr>
          <a:xfrm rot="0">
            <a:off x="8131374" y="3040112"/>
            <a:ext cx="28575" cy="6202710"/>
            <a:chOff x="0" y="0"/>
            <a:chExt cx="38100" cy="8270280"/>
          </a:xfrm>
        </p:grpSpPr>
        <p:sp>
          <p:nvSpPr>
            <p:cNvPr id="8" name="Freeform 8"/>
            <p:cNvSpPr/>
            <p:nvPr/>
          </p:nvSpPr>
          <p:spPr>
            <a:xfrm>
              <a:off x="0" y="0"/>
              <a:ext cx="38100" cy="8270240"/>
            </a:xfrm>
            <a:custGeom>
              <a:avLst/>
              <a:gdLst/>
              <a:ahLst/>
              <a:cxnLst/>
              <a:rect l="l" t="t" r="r" b="b"/>
              <a:pathLst>
                <a:path w="38100" h="8270240">
                  <a:moveTo>
                    <a:pt x="0" y="19050"/>
                  </a:moveTo>
                  <a:cubicBezTo>
                    <a:pt x="0" y="8509"/>
                    <a:pt x="8509" y="0"/>
                    <a:pt x="19050" y="0"/>
                  </a:cubicBezTo>
                  <a:cubicBezTo>
                    <a:pt x="29591" y="0"/>
                    <a:pt x="38100" y="8509"/>
                    <a:pt x="38100" y="19050"/>
                  </a:cubicBezTo>
                  <a:lnTo>
                    <a:pt x="38100" y="8251190"/>
                  </a:lnTo>
                  <a:cubicBezTo>
                    <a:pt x="38100" y="8261731"/>
                    <a:pt x="29591" y="8270240"/>
                    <a:pt x="19050" y="8270240"/>
                  </a:cubicBezTo>
                  <a:cubicBezTo>
                    <a:pt x="8509" y="8270240"/>
                    <a:pt x="0" y="8261731"/>
                    <a:pt x="0" y="8251190"/>
                  </a:cubicBezTo>
                  <a:close/>
                </a:path>
              </a:pathLst>
            </a:custGeom>
            <a:solidFill>
              <a:srgbClr val="DDD3BA"/>
            </a:solidFill>
          </p:spPr>
        </p:sp>
      </p:grpSp>
      <p:grpSp>
        <p:nvGrpSpPr>
          <p:cNvPr id="9" name="Group 9"/>
          <p:cNvGrpSpPr/>
          <p:nvPr/>
        </p:nvGrpSpPr>
        <p:grpSpPr>
          <a:xfrm rot="0">
            <a:off x="8406780" y="3605064"/>
            <a:ext cx="901453" cy="28575"/>
            <a:chOff x="0" y="0"/>
            <a:chExt cx="1201937" cy="38100"/>
          </a:xfrm>
        </p:grpSpPr>
        <p:sp>
          <p:nvSpPr>
            <p:cNvPr id="10" name="Freeform 10"/>
            <p:cNvSpPr/>
            <p:nvPr/>
          </p:nvSpPr>
          <p:spPr>
            <a:xfrm>
              <a:off x="0" y="0"/>
              <a:ext cx="1201928" cy="38100"/>
            </a:xfrm>
            <a:custGeom>
              <a:avLst/>
              <a:gdLst/>
              <a:ahLst/>
              <a:cxnLst/>
              <a:rect l="l" t="t" r="r" b="b"/>
              <a:pathLst>
                <a:path w="1201928" h="38100">
                  <a:moveTo>
                    <a:pt x="0" y="19050"/>
                  </a:moveTo>
                  <a:cubicBezTo>
                    <a:pt x="0" y="8509"/>
                    <a:pt x="8509" y="0"/>
                    <a:pt x="19050" y="0"/>
                  </a:cubicBezTo>
                  <a:lnTo>
                    <a:pt x="1182878" y="0"/>
                  </a:lnTo>
                  <a:cubicBezTo>
                    <a:pt x="1193419" y="0"/>
                    <a:pt x="1201928" y="8509"/>
                    <a:pt x="1201928" y="19050"/>
                  </a:cubicBezTo>
                  <a:cubicBezTo>
                    <a:pt x="1201928" y="29591"/>
                    <a:pt x="1193419" y="38100"/>
                    <a:pt x="1182878" y="38100"/>
                  </a:cubicBezTo>
                  <a:lnTo>
                    <a:pt x="19050" y="38100"/>
                  </a:lnTo>
                  <a:cubicBezTo>
                    <a:pt x="8509" y="38100"/>
                    <a:pt x="0" y="29591"/>
                    <a:pt x="0" y="19050"/>
                  </a:cubicBezTo>
                  <a:close/>
                </a:path>
              </a:pathLst>
            </a:custGeom>
            <a:solidFill>
              <a:srgbClr val="DDD3BA"/>
            </a:solidFill>
          </p:spPr>
        </p:sp>
      </p:grpSp>
      <p:grpSp>
        <p:nvGrpSpPr>
          <p:cNvPr id="11" name="Group 11"/>
          <p:cNvGrpSpPr/>
          <p:nvPr/>
        </p:nvGrpSpPr>
        <p:grpSpPr>
          <a:xfrm rot="0">
            <a:off x="7851205" y="3324969"/>
            <a:ext cx="588913" cy="588912"/>
            <a:chOff x="0" y="0"/>
            <a:chExt cx="785217" cy="785217"/>
          </a:xfrm>
        </p:grpSpPr>
        <p:sp>
          <p:nvSpPr>
            <p:cNvPr id="12" name="Freeform 12"/>
            <p:cNvSpPr/>
            <p:nvPr/>
          </p:nvSpPr>
          <p:spPr>
            <a:xfrm>
              <a:off x="6350" y="6350"/>
              <a:ext cx="772541" cy="772541"/>
            </a:xfrm>
            <a:custGeom>
              <a:avLst/>
              <a:gdLst/>
              <a:ahLst/>
              <a:cxnLst/>
              <a:rect l="l" t="t" r="r" b="b"/>
              <a:pathLst>
                <a:path w="772541" h="772541">
                  <a:moveTo>
                    <a:pt x="0" y="144272"/>
                  </a:moveTo>
                  <a:cubicBezTo>
                    <a:pt x="0" y="64516"/>
                    <a:pt x="64516" y="0"/>
                    <a:pt x="144272" y="0"/>
                  </a:cubicBezTo>
                  <a:lnTo>
                    <a:pt x="628269" y="0"/>
                  </a:lnTo>
                  <a:cubicBezTo>
                    <a:pt x="707898" y="0"/>
                    <a:pt x="772541" y="64516"/>
                    <a:pt x="772541" y="144272"/>
                  </a:cubicBezTo>
                  <a:lnTo>
                    <a:pt x="772541" y="628269"/>
                  </a:lnTo>
                  <a:cubicBezTo>
                    <a:pt x="772541" y="707898"/>
                    <a:pt x="708025" y="772541"/>
                    <a:pt x="628269" y="772541"/>
                  </a:cubicBezTo>
                  <a:lnTo>
                    <a:pt x="144272" y="772541"/>
                  </a:lnTo>
                  <a:cubicBezTo>
                    <a:pt x="64516" y="772541"/>
                    <a:pt x="0" y="707898"/>
                    <a:pt x="0" y="628269"/>
                  </a:cubicBezTo>
                  <a:close/>
                </a:path>
              </a:pathLst>
            </a:custGeom>
            <a:solidFill>
              <a:srgbClr val="F7EDD4"/>
            </a:solidFill>
          </p:spPr>
        </p:sp>
        <p:sp>
          <p:nvSpPr>
            <p:cNvPr id="13" name="Freeform 13"/>
            <p:cNvSpPr/>
            <p:nvPr/>
          </p:nvSpPr>
          <p:spPr>
            <a:xfrm>
              <a:off x="0" y="0"/>
              <a:ext cx="785241" cy="785241"/>
            </a:xfrm>
            <a:custGeom>
              <a:avLst/>
              <a:gdLst/>
              <a:ahLst/>
              <a:cxnLst/>
              <a:rect l="l" t="t" r="r" b="b"/>
              <a:pathLst>
                <a:path w="785241" h="785241">
                  <a:moveTo>
                    <a:pt x="0" y="150622"/>
                  </a:moveTo>
                  <a:cubicBezTo>
                    <a:pt x="0" y="67437"/>
                    <a:pt x="67437" y="0"/>
                    <a:pt x="150622" y="0"/>
                  </a:cubicBezTo>
                  <a:lnTo>
                    <a:pt x="634619" y="0"/>
                  </a:lnTo>
                  <a:lnTo>
                    <a:pt x="634619" y="6350"/>
                  </a:lnTo>
                  <a:lnTo>
                    <a:pt x="634619" y="0"/>
                  </a:lnTo>
                  <a:cubicBezTo>
                    <a:pt x="717804" y="0"/>
                    <a:pt x="785241" y="67437"/>
                    <a:pt x="785241" y="150622"/>
                  </a:cubicBezTo>
                  <a:lnTo>
                    <a:pt x="778891" y="150622"/>
                  </a:lnTo>
                  <a:lnTo>
                    <a:pt x="785241" y="150622"/>
                  </a:lnTo>
                  <a:lnTo>
                    <a:pt x="785241" y="634619"/>
                  </a:lnTo>
                  <a:lnTo>
                    <a:pt x="778891" y="634619"/>
                  </a:lnTo>
                  <a:lnTo>
                    <a:pt x="785241" y="634619"/>
                  </a:lnTo>
                  <a:cubicBezTo>
                    <a:pt x="785241" y="717804"/>
                    <a:pt x="717804" y="785241"/>
                    <a:pt x="634619" y="785241"/>
                  </a:cubicBezTo>
                  <a:lnTo>
                    <a:pt x="634619" y="778891"/>
                  </a:lnTo>
                  <a:lnTo>
                    <a:pt x="634619" y="785241"/>
                  </a:lnTo>
                  <a:lnTo>
                    <a:pt x="150622" y="785241"/>
                  </a:lnTo>
                  <a:lnTo>
                    <a:pt x="150622" y="778891"/>
                  </a:lnTo>
                  <a:lnTo>
                    <a:pt x="150622" y="785241"/>
                  </a:lnTo>
                  <a:cubicBezTo>
                    <a:pt x="67437" y="785241"/>
                    <a:pt x="0" y="717804"/>
                    <a:pt x="0" y="634619"/>
                  </a:cubicBezTo>
                  <a:lnTo>
                    <a:pt x="0" y="150622"/>
                  </a:lnTo>
                  <a:lnTo>
                    <a:pt x="6350" y="150622"/>
                  </a:lnTo>
                  <a:lnTo>
                    <a:pt x="0" y="150622"/>
                  </a:lnTo>
                  <a:moveTo>
                    <a:pt x="12700" y="150622"/>
                  </a:moveTo>
                  <a:lnTo>
                    <a:pt x="12700" y="634619"/>
                  </a:lnTo>
                  <a:lnTo>
                    <a:pt x="6350" y="634619"/>
                  </a:lnTo>
                  <a:lnTo>
                    <a:pt x="12700" y="634619"/>
                  </a:lnTo>
                  <a:cubicBezTo>
                    <a:pt x="12700" y="710819"/>
                    <a:pt x="74422" y="772541"/>
                    <a:pt x="150622" y="772541"/>
                  </a:cubicBezTo>
                  <a:lnTo>
                    <a:pt x="634619" y="772541"/>
                  </a:lnTo>
                  <a:cubicBezTo>
                    <a:pt x="710819" y="772541"/>
                    <a:pt x="772541" y="710819"/>
                    <a:pt x="772541" y="634619"/>
                  </a:cubicBezTo>
                  <a:lnTo>
                    <a:pt x="772541" y="150622"/>
                  </a:lnTo>
                  <a:cubicBezTo>
                    <a:pt x="772541" y="74422"/>
                    <a:pt x="710819" y="12700"/>
                    <a:pt x="634619" y="12700"/>
                  </a:cubicBezTo>
                  <a:lnTo>
                    <a:pt x="150622" y="12700"/>
                  </a:lnTo>
                  <a:lnTo>
                    <a:pt x="150622" y="6350"/>
                  </a:lnTo>
                  <a:lnTo>
                    <a:pt x="150622" y="12700"/>
                  </a:lnTo>
                  <a:cubicBezTo>
                    <a:pt x="74422" y="12700"/>
                    <a:pt x="12700" y="74422"/>
                    <a:pt x="12700" y="150622"/>
                  </a:cubicBezTo>
                  <a:close/>
                </a:path>
              </a:pathLst>
            </a:custGeom>
            <a:solidFill>
              <a:srgbClr val="DDD3BA"/>
            </a:solidFill>
          </p:spPr>
        </p:sp>
      </p:grpSp>
      <p:sp>
        <p:nvSpPr>
          <p:cNvPr id="14" name="TextBox 14"/>
          <p:cNvSpPr txBox="1"/>
          <p:nvPr/>
        </p:nvSpPr>
        <p:spPr>
          <a:xfrm>
            <a:off x="8059415" y="3483322"/>
            <a:ext cx="172342" cy="329208"/>
          </a:xfrm>
          <a:prstGeom prst="rect">
            <a:avLst/>
          </a:prstGeom>
        </p:spPr>
        <p:txBody>
          <a:bodyPr lIns="0" tIns="0" rIns="0" bIns="0" rtlCol="0" anchor="t">
            <a:spAutoFit/>
          </a:bodyPr>
          <a:lstStyle/>
          <a:p>
            <a:pPr algn="ctr">
              <a:lnSpc>
                <a:spcPts val="3000"/>
              </a:lnSpc>
            </a:pPr>
            <a:r>
              <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1</a:t>
            </a:r>
            <a:endPar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5" name="TextBox 15"/>
          <p:cNvSpPr txBox="1"/>
          <p:nvPr/>
        </p:nvSpPr>
        <p:spPr>
          <a:xfrm>
            <a:off x="9562208" y="3278535"/>
            <a:ext cx="3273326" cy="400685"/>
          </a:xfrm>
          <a:prstGeom prst="rect">
            <a:avLst/>
          </a:prstGeom>
        </p:spPr>
        <p:txBody>
          <a:bodyPr lIns="0" tIns="0" rIns="0" bIns="0" rtlCol="0" anchor="t">
            <a:spAutoFit/>
          </a:bodyPr>
          <a:lstStyle/>
          <a:p>
            <a:pPr algn="l">
              <a:lnSpc>
                <a:spcPts val="3125"/>
              </a:lnSpc>
            </a:pPr>
            <a:r>
              <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Online Marketplace</a:t>
            </a:r>
            <a:endPar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6" name="TextBox 16"/>
          <p:cNvSpPr txBox="1"/>
          <p:nvPr/>
        </p:nvSpPr>
        <p:spPr>
          <a:xfrm>
            <a:off x="9562208" y="3778151"/>
            <a:ext cx="7824341" cy="900410"/>
          </a:xfrm>
          <a:prstGeom prst="rect">
            <a:avLst/>
          </a:prstGeom>
        </p:spPr>
        <p:txBody>
          <a:bodyPr lIns="0" tIns="0" rIns="0" bIns="0" rtlCol="0" anchor="t">
            <a:spAutoFit/>
          </a:bodyPr>
          <a:lstStyle/>
          <a:p>
            <a:pPr algn="l">
              <a:lnSpc>
                <a:spcPts val="3185"/>
              </a:lnSpc>
            </a:pPr>
            <a:r>
              <a:rPr lang="en-US" sz="2000">
                <a:solidFill>
                  <a:srgbClr val="454240"/>
                </a:solidFill>
                <a:latin typeface="DM Sans"/>
                <a:ea typeface="DM Sans"/>
                <a:cs typeface="DM Sans"/>
                <a:sym typeface="DM Sans"/>
              </a:rPr>
              <a:t>Our user-friendly platform allows farmers to list and sell their products to customers in the area.</a:t>
            </a:r>
            <a:endParaRPr lang="en-US" sz="2000">
              <a:solidFill>
                <a:srgbClr val="454240"/>
              </a:solidFill>
              <a:latin typeface="DM Sans"/>
              <a:ea typeface="DM Sans"/>
              <a:cs typeface="DM Sans"/>
              <a:sym typeface="DM Sans"/>
            </a:endParaRPr>
          </a:p>
        </p:txBody>
      </p:sp>
      <p:grpSp>
        <p:nvGrpSpPr>
          <p:cNvPr id="17" name="Group 17"/>
          <p:cNvGrpSpPr/>
          <p:nvPr/>
        </p:nvGrpSpPr>
        <p:grpSpPr>
          <a:xfrm rot="0">
            <a:off x="8406780" y="5758458"/>
            <a:ext cx="901453" cy="28575"/>
            <a:chOff x="0" y="0"/>
            <a:chExt cx="1201937" cy="38100"/>
          </a:xfrm>
        </p:grpSpPr>
        <p:sp>
          <p:nvSpPr>
            <p:cNvPr id="18" name="Freeform 18"/>
            <p:cNvSpPr/>
            <p:nvPr/>
          </p:nvSpPr>
          <p:spPr>
            <a:xfrm>
              <a:off x="0" y="0"/>
              <a:ext cx="1201928" cy="38100"/>
            </a:xfrm>
            <a:custGeom>
              <a:avLst/>
              <a:gdLst/>
              <a:ahLst/>
              <a:cxnLst/>
              <a:rect l="l" t="t" r="r" b="b"/>
              <a:pathLst>
                <a:path w="1201928" h="38100">
                  <a:moveTo>
                    <a:pt x="0" y="19050"/>
                  </a:moveTo>
                  <a:cubicBezTo>
                    <a:pt x="0" y="8509"/>
                    <a:pt x="8509" y="0"/>
                    <a:pt x="19050" y="0"/>
                  </a:cubicBezTo>
                  <a:lnTo>
                    <a:pt x="1182878" y="0"/>
                  </a:lnTo>
                  <a:cubicBezTo>
                    <a:pt x="1193419" y="0"/>
                    <a:pt x="1201928" y="8509"/>
                    <a:pt x="1201928" y="19050"/>
                  </a:cubicBezTo>
                  <a:cubicBezTo>
                    <a:pt x="1201928" y="29591"/>
                    <a:pt x="1193419" y="38100"/>
                    <a:pt x="1182878" y="38100"/>
                  </a:cubicBezTo>
                  <a:lnTo>
                    <a:pt x="19050" y="38100"/>
                  </a:lnTo>
                  <a:cubicBezTo>
                    <a:pt x="8509" y="38100"/>
                    <a:pt x="0" y="29591"/>
                    <a:pt x="0" y="19050"/>
                  </a:cubicBezTo>
                  <a:close/>
                </a:path>
              </a:pathLst>
            </a:custGeom>
            <a:solidFill>
              <a:srgbClr val="DDD3BA"/>
            </a:solidFill>
          </p:spPr>
        </p:sp>
      </p:grpSp>
      <p:grpSp>
        <p:nvGrpSpPr>
          <p:cNvPr id="19" name="Group 19"/>
          <p:cNvGrpSpPr/>
          <p:nvPr/>
        </p:nvGrpSpPr>
        <p:grpSpPr>
          <a:xfrm rot="0">
            <a:off x="7851205" y="5478364"/>
            <a:ext cx="588913" cy="588913"/>
            <a:chOff x="0" y="0"/>
            <a:chExt cx="785217" cy="785217"/>
          </a:xfrm>
        </p:grpSpPr>
        <p:sp>
          <p:nvSpPr>
            <p:cNvPr id="20" name="Freeform 20"/>
            <p:cNvSpPr/>
            <p:nvPr/>
          </p:nvSpPr>
          <p:spPr>
            <a:xfrm>
              <a:off x="6350" y="6350"/>
              <a:ext cx="772541" cy="772541"/>
            </a:xfrm>
            <a:custGeom>
              <a:avLst/>
              <a:gdLst/>
              <a:ahLst/>
              <a:cxnLst/>
              <a:rect l="l" t="t" r="r" b="b"/>
              <a:pathLst>
                <a:path w="772541" h="772541">
                  <a:moveTo>
                    <a:pt x="0" y="144272"/>
                  </a:moveTo>
                  <a:cubicBezTo>
                    <a:pt x="0" y="64516"/>
                    <a:pt x="64516" y="0"/>
                    <a:pt x="144272" y="0"/>
                  </a:cubicBezTo>
                  <a:lnTo>
                    <a:pt x="628269" y="0"/>
                  </a:lnTo>
                  <a:cubicBezTo>
                    <a:pt x="707898" y="0"/>
                    <a:pt x="772541" y="64516"/>
                    <a:pt x="772541" y="144272"/>
                  </a:cubicBezTo>
                  <a:lnTo>
                    <a:pt x="772541" y="628269"/>
                  </a:lnTo>
                  <a:cubicBezTo>
                    <a:pt x="772541" y="707898"/>
                    <a:pt x="708025" y="772541"/>
                    <a:pt x="628269" y="772541"/>
                  </a:cubicBezTo>
                  <a:lnTo>
                    <a:pt x="144272" y="772541"/>
                  </a:lnTo>
                  <a:cubicBezTo>
                    <a:pt x="64516" y="772541"/>
                    <a:pt x="0" y="707898"/>
                    <a:pt x="0" y="628269"/>
                  </a:cubicBezTo>
                  <a:close/>
                </a:path>
              </a:pathLst>
            </a:custGeom>
            <a:solidFill>
              <a:srgbClr val="F7EDD4"/>
            </a:solidFill>
          </p:spPr>
        </p:sp>
        <p:sp>
          <p:nvSpPr>
            <p:cNvPr id="21" name="Freeform 21"/>
            <p:cNvSpPr/>
            <p:nvPr/>
          </p:nvSpPr>
          <p:spPr>
            <a:xfrm>
              <a:off x="0" y="0"/>
              <a:ext cx="785241" cy="785241"/>
            </a:xfrm>
            <a:custGeom>
              <a:avLst/>
              <a:gdLst/>
              <a:ahLst/>
              <a:cxnLst/>
              <a:rect l="l" t="t" r="r" b="b"/>
              <a:pathLst>
                <a:path w="785241" h="785241">
                  <a:moveTo>
                    <a:pt x="0" y="150622"/>
                  </a:moveTo>
                  <a:cubicBezTo>
                    <a:pt x="0" y="67437"/>
                    <a:pt x="67437" y="0"/>
                    <a:pt x="150622" y="0"/>
                  </a:cubicBezTo>
                  <a:lnTo>
                    <a:pt x="634619" y="0"/>
                  </a:lnTo>
                  <a:lnTo>
                    <a:pt x="634619" y="6350"/>
                  </a:lnTo>
                  <a:lnTo>
                    <a:pt x="634619" y="0"/>
                  </a:lnTo>
                  <a:cubicBezTo>
                    <a:pt x="717804" y="0"/>
                    <a:pt x="785241" y="67437"/>
                    <a:pt x="785241" y="150622"/>
                  </a:cubicBezTo>
                  <a:lnTo>
                    <a:pt x="778891" y="150622"/>
                  </a:lnTo>
                  <a:lnTo>
                    <a:pt x="785241" y="150622"/>
                  </a:lnTo>
                  <a:lnTo>
                    <a:pt x="785241" y="634619"/>
                  </a:lnTo>
                  <a:lnTo>
                    <a:pt x="778891" y="634619"/>
                  </a:lnTo>
                  <a:lnTo>
                    <a:pt x="785241" y="634619"/>
                  </a:lnTo>
                  <a:cubicBezTo>
                    <a:pt x="785241" y="717804"/>
                    <a:pt x="717804" y="785241"/>
                    <a:pt x="634619" y="785241"/>
                  </a:cubicBezTo>
                  <a:lnTo>
                    <a:pt x="634619" y="778891"/>
                  </a:lnTo>
                  <a:lnTo>
                    <a:pt x="634619" y="785241"/>
                  </a:lnTo>
                  <a:lnTo>
                    <a:pt x="150622" y="785241"/>
                  </a:lnTo>
                  <a:lnTo>
                    <a:pt x="150622" y="778891"/>
                  </a:lnTo>
                  <a:lnTo>
                    <a:pt x="150622" y="785241"/>
                  </a:lnTo>
                  <a:cubicBezTo>
                    <a:pt x="67437" y="785241"/>
                    <a:pt x="0" y="717804"/>
                    <a:pt x="0" y="634619"/>
                  </a:cubicBezTo>
                  <a:lnTo>
                    <a:pt x="0" y="150622"/>
                  </a:lnTo>
                  <a:lnTo>
                    <a:pt x="6350" y="150622"/>
                  </a:lnTo>
                  <a:lnTo>
                    <a:pt x="0" y="150622"/>
                  </a:lnTo>
                  <a:moveTo>
                    <a:pt x="12700" y="150622"/>
                  </a:moveTo>
                  <a:lnTo>
                    <a:pt x="12700" y="634619"/>
                  </a:lnTo>
                  <a:lnTo>
                    <a:pt x="6350" y="634619"/>
                  </a:lnTo>
                  <a:lnTo>
                    <a:pt x="12700" y="634619"/>
                  </a:lnTo>
                  <a:cubicBezTo>
                    <a:pt x="12700" y="710819"/>
                    <a:pt x="74422" y="772541"/>
                    <a:pt x="150622" y="772541"/>
                  </a:cubicBezTo>
                  <a:lnTo>
                    <a:pt x="634619" y="772541"/>
                  </a:lnTo>
                  <a:cubicBezTo>
                    <a:pt x="710819" y="772541"/>
                    <a:pt x="772541" y="710819"/>
                    <a:pt x="772541" y="634619"/>
                  </a:cubicBezTo>
                  <a:lnTo>
                    <a:pt x="772541" y="150622"/>
                  </a:lnTo>
                  <a:cubicBezTo>
                    <a:pt x="772541" y="74422"/>
                    <a:pt x="710819" y="12700"/>
                    <a:pt x="634619" y="12700"/>
                  </a:cubicBezTo>
                  <a:lnTo>
                    <a:pt x="150622" y="12700"/>
                  </a:lnTo>
                  <a:lnTo>
                    <a:pt x="150622" y="6350"/>
                  </a:lnTo>
                  <a:lnTo>
                    <a:pt x="150622" y="12700"/>
                  </a:lnTo>
                  <a:cubicBezTo>
                    <a:pt x="74422" y="12700"/>
                    <a:pt x="12700" y="74422"/>
                    <a:pt x="12700" y="150622"/>
                  </a:cubicBezTo>
                  <a:close/>
                </a:path>
              </a:pathLst>
            </a:custGeom>
            <a:solidFill>
              <a:srgbClr val="DDD3BA"/>
            </a:solidFill>
          </p:spPr>
        </p:sp>
      </p:grpSp>
      <p:sp>
        <p:nvSpPr>
          <p:cNvPr id="22" name="TextBox 22"/>
          <p:cNvSpPr txBox="1"/>
          <p:nvPr/>
        </p:nvSpPr>
        <p:spPr>
          <a:xfrm>
            <a:off x="8026672" y="5636716"/>
            <a:ext cx="237976" cy="329208"/>
          </a:xfrm>
          <a:prstGeom prst="rect">
            <a:avLst/>
          </a:prstGeom>
        </p:spPr>
        <p:txBody>
          <a:bodyPr lIns="0" tIns="0" rIns="0" bIns="0" rtlCol="0" anchor="t">
            <a:spAutoFit/>
          </a:bodyPr>
          <a:lstStyle/>
          <a:p>
            <a:pPr algn="ctr">
              <a:lnSpc>
                <a:spcPts val="3000"/>
              </a:lnSpc>
            </a:pPr>
            <a:r>
              <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2</a:t>
            </a:r>
            <a:endPar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3" name="TextBox 23"/>
          <p:cNvSpPr txBox="1"/>
          <p:nvPr/>
        </p:nvSpPr>
        <p:spPr>
          <a:xfrm>
            <a:off x="9562208" y="5431929"/>
            <a:ext cx="3219450" cy="400685"/>
          </a:xfrm>
          <a:prstGeom prst="rect">
            <a:avLst/>
          </a:prstGeom>
        </p:spPr>
        <p:txBody>
          <a:bodyPr lIns="0" tIns="0" rIns="0" bIns="0" rtlCol="0" anchor="t">
            <a:spAutoFit/>
          </a:bodyPr>
          <a:lstStyle/>
          <a:p>
            <a:pPr algn="l">
              <a:lnSpc>
                <a:spcPts val="3125"/>
              </a:lnSpc>
            </a:pPr>
            <a:r>
              <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Direct Delivery</a:t>
            </a:r>
            <a:endPar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4" name="TextBox 24"/>
          <p:cNvSpPr txBox="1"/>
          <p:nvPr/>
        </p:nvSpPr>
        <p:spPr>
          <a:xfrm>
            <a:off x="9562208" y="5931545"/>
            <a:ext cx="7824341" cy="816610"/>
          </a:xfrm>
          <a:prstGeom prst="rect">
            <a:avLst/>
          </a:prstGeom>
        </p:spPr>
        <p:txBody>
          <a:bodyPr lIns="0" tIns="0" rIns="0" bIns="0" rtlCol="0" anchor="t">
            <a:spAutoFit/>
          </a:bodyPr>
          <a:lstStyle/>
          <a:p>
            <a:pPr algn="l">
              <a:lnSpc>
                <a:spcPts val="3185"/>
              </a:lnSpc>
            </a:pPr>
            <a:r>
              <a:rPr lang="en-US" sz="2000">
                <a:solidFill>
                  <a:srgbClr val="454240"/>
                </a:solidFill>
                <a:latin typeface="DM Sans"/>
                <a:ea typeface="DM Sans"/>
                <a:cs typeface="DM Sans"/>
                <a:sym typeface="DM Sans"/>
              </a:rPr>
              <a:t>We facilitate direct delivery from the farm to the customer's doorstep, ensuring freshness and convenience.</a:t>
            </a:r>
            <a:endParaRPr lang="en-US" sz="2000">
              <a:solidFill>
                <a:srgbClr val="454240"/>
              </a:solidFill>
              <a:latin typeface="DM Sans"/>
              <a:ea typeface="DM Sans"/>
              <a:cs typeface="DM Sans"/>
              <a:sym typeface="DM Sans"/>
            </a:endParaRPr>
          </a:p>
        </p:txBody>
      </p:sp>
      <p:grpSp>
        <p:nvGrpSpPr>
          <p:cNvPr id="25" name="Group 25"/>
          <p:cNvGrpSpPr/>
          <p:nvPr/>
        </p:nvGrpSpPr>
        <p:grpSpPr>
          <a:xfrm rot="0">
            <a:off x="8406780" y="7911852"/>
            <a:ext cx="901453" cy="28575"/>
            <a:chOff x="0" y="0"/>
            <a:chExt cx="1201937" cy="38100"/>
          </a:xfrm>
        </p:grpSpPr>
        <p:sp>
          <p:nvSpPr>
            <p:cNvPr id="26" name="Freeform 26"/>
            <p:cNvSpPr/>
            <p:nvPr/>
          </p:nvSpPr>
          <p:spPr>
            <a:xfrm>
              <a:off x="0" y="0"/>
              <a:ext cx="1201928" cy="38100"/>
            </a:xfrm>
            <a:custGeom>
              <a:avLst/>
              <a:gdLst/>
              <a:ahLst/>
              <a:cxnLst/>
              <a:rect l="l" t="t" r="r" b="b"/>
              <a:pathLst>
                <a:path w="1201928" h="38100">
                  <a:moveTo>
                    <a:pt x="0" y="19050"/>
                  </a:moveTo>
                  <a:cubicBezTo>
                    <a:pt x="0" y="8509"/>
                    <a:pt x="8509" y="0"/>
                    <a:pt x="19050" y="0"/>
                  </a:cubicBezTo>
                  <a:lnTo>
                    <a:pt x="1182878" y="0"/>
                  </a:lnTo>
                  <a:cubicBezTo>
                    <a:pt x="1193419" y="0"/>
                    <a:pt x="1201928" y="8509"/>
                    <a:pt x="1201928" y="19050"/>
                  </a:cubicBezTo>
                  <a:cubicBezTo>
                    <a:pt x="1201928" y="29591"/>
                    <a:pt x="1193419" y="38100"/>
                    <a:pt x="1182878" y="38100"/>
                  </a:cubicBezTo>
                  <a:lnTo>
                    <a:pt x="19050" y="38100"/>
                  </a:lnTo>
                  <a:cubicBezTo>
                    <a:pt x="8509" y="38100"/>
                    <a:pt x="0" y="29591"/>
                    <a:pt x="0" y="19050"/>
                  </a:cubicBezTo>
                  <a:close/>
                </a:path>
              </a:pathLst>
            </a:custGeom>
            <a:solidFill>
              <a:srgbClr val="DDD3BA"/>
            </a:solidFill>
          </p:spPr>
        </p:sp>
      </p:grpSp>
      <p:grpSp>
        <p:nvGrpSpPr>
          <p:cNvPr id="27" name="Group 27"/>
          <p:cNvGrpSpPr/>
          <p:nvPr/>
        </p:nvGrpSpPr>
        <p:grpSpPr>
          <a:xfrm rot="0">
            <a:off x="7851205" y="7631757"/>
            <a:ext cx="588913" cy="588913"/>
            <a:chOff x="0" y="0"/>
            <a:chExt cx="785217" cy="785217"/>
          </a:xfrm>
        </p:grpSpPr>
        <p:sp>
          <p:nvSpPr>
            <p:cNvPr id="28" name="Freeform 28"/>
            <p:cNvSpPr/>
            <p:nvPr/>
          </p:nvSpPr>
          <p:spPr>
            <a:xfrm>
              <a:off x="6350" y="6350"/>
              <a:ext cx="772541" cy="772541"/>
            </a:xfrm>
            <a:custGeom>
              <a:avLst/>
              <a:gdLst/>
              <a:ahLst/>
              <a:cxnLst/>
              <a:rect l="l" t="t" r="r" b="b"/>
              <a:pathLst>
                <a:path w="772541" h="772541">
                  <a:moveTo>
                    <a:pt x="0" y="144272"/>
                  </a:moveTo>
                  <a:cubicBezTo>
                    <a:pt x="0" y="64516"/>
                    <a:pt x="64516" y="0"/>
                    <a:pt x="144272" y="0"/>
                  </a:cubicBezTo>
                  <a:lnTo>
                    <a:pt x="628269" y="0"/>
                  </a:lnTo>
                  <a:cubicBezTo>
                    <a:pt x="707898" y="0"/>
                    <a:pt x="772541" y="64516"/>
                    <a:pt x="772541" y="144272"/>
                  </a:cubicBezTo>
                  <a:lnTo>
                    <a:pt x="772541" y="628269"/>
                  </a:lnTo>
                  <a:cubicBezTo>
                    <a:pt x="772541" y="707898"/>
                    <a:pt x="708025" y="772541"/>
                    <a:pt x="628269" y="772541"/>
                  </a:cubicBezTo>
                  <a:lnTo>
                    <a:pt x="144272" y="772541"/>
                  </a:lnTo>
                  <a:cubicBezTo>
                    <a:pt x="64516" y="772541"/>
                    <a:pt x="0" y="707898"/>
                    <a:pt x="0" y="628269"/>
                  </a:cubicBezTo>
                  <a:close/>
                </a:path>
              </a:pathLst>
            </a:custGeom>
            <a:solidFill>
              <a:srgbClr val="F7EDD4"/>
            </a:solidFill>
          </p:spPr>
        </p:sp>
        <p:sp>
          <p:nvSpPr>
            <p:cNvPr id="29" name="Freeform 29"/>
            <p:cNvSpPr/>
            <p:nvPr/>
          </p:nvSpPr>
          <p:spPr>
            <a:xfrm>
              <a:off x="0" y="0"/>
              <a:ext cx="785241" cy="785241"/>
            </a:xfrm>
            <a:custGeom>
              <a:avLst/>
              <a:gdLst/>
              <a:ahLst/>
              <a:cxnLst/>
              <a:rect l="l" t="t" r="r" b="b"/>
              <a:pathLst>
                <a:path w="785241" h="785241">
                  <a:moveTo>
                    <a:pt x="0" y="150622"/>
                  </a:moveTo>
                  <a:cubicBezTo>
                    <a:pt x="0" y="67437"/>
                    <a:pt x="67437" y="0"/>
                    <a:pt x="150622" y="0"/>
                  </a:cubicBezTo>
                  <a:lnTo>
                    <a:pt x="634619" y="0"/>
                  </a:lnTo>
                  <a:lnTo>
                    <a:pt x="634619" y="6350"/>
                  </a:lnTo>
                  <a:lnTo>
                    <a:pt x="634619" y="0"/>
                  </a:lnTo>
                  <a:cubicBezTo>
                    <a:pt x="717804" y="0"/>
                    <a:pt x="785241" y="67437"/>
                    <a:pt x="785241" y="150622"/>
                  </a:cubicBezTo>
                  <a:lnTo>
                    <a:pt x="778891" y="150622"/>
                  </a:lnTo>
                  <a:lnTo>
                    <a:pt x="785241" y="150622"/>
                  </a:lnTo>
                  <a:lnTo>
                    <a:pt x="785241" y="634619"/>
                  </a:lnTo>
                  <a:lnTo>
                    <a:pt x="778891" y="634619"/>
                  </a:lnTo>
                  <a:lnTo>
                    <a:pt x="785241" y="634619"/>
                  </a:lnTo>
                  <a:cubicBezTo>
                    <a:pt x="785241" y="717804"/>
                    <a:pt x="717804" y="785241"/>
                    <a:pt x="634619" y="785241"/>
                  </a:cubicBezTo>
                  <a:lnTo>
                    <a:pt x="634619" y="778891"/>
                  </a:lnTo>
                  <a:lnTo>
                    <a:pt x="634619" y="785241"/>
                  </a:lnTo>
                  <a:lnTo>
                    <a:pt x="150622" y="785241"/>
                  </a:lnTo>
                  <a:lnTo>
                    <a:pt x="150622" y="778891"/>
                  </a:lnTo>
                  <a:lnTo>
                    <a:pt x="150622" y="785241"/>
                  </a:lnTo>
                  <a:cubicBezTo>
                    <a:pt x="67437" y="785241"/>
                    <a:pt x="0" y="717804"/>
                    <a:pt x="0" y="634619"/>
                  </a:cubicBezTo>
                  <a:lnTo>
                    <a:pt x="0" y="150622"/>
                  </a:lnTo>
                  <a:lnTo>
                    <a:pt x="6350" y="150622"/>
                  </a:lnTo>
                  <a:lnTo>
                    <a:pt x="0" y="150622"/>
                  </a:lnTo>
                  <a:moveTo>
                    <a:pt x="12700" y="150622"/>
                  </a:moveTo>
                  <a:lnTo>
                    <a:pt x="12700" y="634619"/>
                  </a:lnTo>
                  <a:lnTo>
                    <a:pt x="6350" y="634619"/>
                  </a:lnTo>
                  <a:lnTo>
                    <a:pt x="12700" y="634619"/>
                  </a:lnTo>
                  <a:cubicBezTo>
                    <a:pt x="12700" y="710819"/>
                    <a:pt x="74422" y="772541"/>
                    <a:pt x="150622" y="772541"/>
                  </a:cubicBezTo>
                  <a:lnTo>
                    <a:pt x="634619" y="772541"/>
                  </a:lnTo>
                  <a:cubicBezTo>
                    <a:pt x="710819" y="772541"/>
                    <a:pt x="772541" y="710819"/>
                    <a:pt x="772541" y="634619"/>
                  </a:cubicBezTo>
                  <a:lnTo>
                    <a:pt x="772541" y="150622"/>
                  </a:lnTo>
                  <a:cubicBezTo>
                    <a:pt x="772541" y="74422"/>
                    <a:pt x="710819" y="12700"/>
                    <a:pt x="634619" y="12700"/>
                  </a:cubicBezTo>
                  <a:lnTo>
                    <a:pt x="150622" y="12700"/>
                  </a:lnTo>
                  <a:lnTo>
                    <a:pt x="150622" y="6350"/>
                  </a:lnTo>
                  <a:lnTo>
                    <a:pt x="150622" y="12700"/>
                  </a:lnTo>
                  <a:cubicBezTo>
                    <a:pt x="74422" y="12700"/>
                    <a:pt x="12700" y="74422"/>
                    <a:pt x="12700" y="150622"/>
                  </a:cubicBezTo>
                  <a:close/>
                </a:path>
              </a:pathLst>
            </a:custGeom>
            <a:solidFill>
              <a:srgbClr val="DDD3BA"/>
            </a:solidFill>
          </p:spPr>
        </p:sp>
      </p:grpSp>
      <p:sp>
        <p:nvSpPr>
          <p:cNvPr id="30" name="TextBox 30"/>
          <p:cNvSpPr txBox="1"/>
          <p:nvPr/>
        </p:nvSpPr>
        <p:spPr>
          <a:xfrm>
            <a:off x="8026672" y="7790110"/>
            <a:ext cx="237976" cy="329208"/>
          </a:xfrm>
          <a:prstGeom prst="rect">
            <a:avLst/>
          </a:prstGeom>
        </p:spPr>
        <p:txBody>
          <a:bodyPr lIns="0" tIns="0" rIns="0" bIns="0" rtlCol="0" anchor="t">
            <a:spAutoFit/>
          </a:bodyPr>
          <a:lstStyle/>
          <a:p>
            <a:pPr algn="ctr">
              <a:lnSpc>
                <a:spcPts val="3000"/>
              </a:lnSpc>
            </a:pPr>
            <a:r>
              <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3</a:t>
            </a:r>
            <a:endParaRPr lang="en-US" sz="300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31" name="TextBox 31"/>
          <p:cNvSpPr txBox="1"/>
          <p:nvPr/>
        </p:nvSpPr>
        <p:spPr>
          <a:xfrm>
            <a:off x="9562208" y="7585322"/>
            <a:ext cx="4192638" cy="400685"/>
          </a:xfrm>
          <a:prstGeom prst="rect">
            <a:avLst/>
          </a:prstGeom>
        </p:spPr>
        <p:txBody>
          <a:bodyPr lIns="0" tIns="0" rIns="0" bIns="0" rtlCol="0" anchor="t">
            <a:spAutoFit/>
          </a:bodyPr>
          <a:lstStyle/>
          <a:p>
            <a:pPr algn="l">
              <a:lnSpc>
                <a:spcPts val="3125"/>
              </a:lnSpc>
            </a:pPr>
            <a:r>
              <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Community Engagement</a:t>
            </a:r>
            <a:endParaRPr lang="en-US" sz="250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32" name="TextBox 32"/>
          <p:cNvSpPr txBox="1"/>
          <p:nvPr/>
        </p:nvSpPr>
        <p:spPr>
          <a:xfrm>
            <a:off x="9562208" y="8084939"/>
            <a:ext cx="7824341" cy="816610"/>
          </a:xfrm>
          <a:prstGeom prst="rect">
            <a:avLst/>
          </a:prstGeom>
        </p:spPr>
        <p:txBody>
          <a:bodyPr lIns="0" tIns="0" rIns="0" bIns="0" rtlCol="0" anchor="t">
            <a:spAutoFit/>
          </a:bodyPr>
          <a:lstStyle/>
          <a:p>
            <a:pPr algn="l">
              <a:lnSpc>
                <a:spcPts val="3185"/>
              </a:lnSpc>
            </a:pPr>
            <a:r>
              <a:rPr lang="en-US" sz="2000">
                <a:solidFill>
                  <a:srgbClr val="454240"/>
                </a:solidFill>
                <a:latin typeface="DM Sans"/>
                <a:ea typeface="DM Sans"/>
                <a:cs typeface="DM Sans"/>
                <a:sym typeface="DM Sans"/>
              </a:rPr>
              <a:t>We organize local events and workshops to foster connections between farmers and their community.</a:t>
            </a:r>
            <a:endParaRPr lang="en-US" sz="2000">
              <a:solidFill>
                <a:srgbClr val="45424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TextBox 5"/>
          <p:cNvSpPr txBox="1"/>
          <p:nvPr/>
        </p:nvSpPr>
        <p:spPr>
          <a:xfrm>
            <a:off x="969912" y="725389"/>
            <a:ext cx="9490174" cy="1746250"/>
          </a:xfrm>
          <a:prstGeom prst="rect">
            <a:avLst/>
          </a:prstGeom>
        </p:spPr>
        <p:txBody>
          <a:bodyPr lIns="0" tIns="0" rIns="0" bIns="0" rtlCol="0" anchor="t">
            <a:spAutoFit/>
          </a:bodyPr>
          <a:lstStyle/>
          <a:p>
            <a:pPr algn="l">
              <a:lnSpc>
                <a:spcPts val="6810"/>
              </a:lnSpc>
            </a:pPr>
            <a:r>
              <a:rPr lang="en-US" sz="543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Unique Features of Our Marketplace</a:t>
            </a:r>
            <a:endParaRPr lang="en-US" sz="543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grpSp>
        <p:nvGrpSpPr>
          <p:cNvPr id="6" name="Group 6"/>
          <p:cNvGrpSpPr/>
          <p:nvPr/>
        </p:nvGrpSpPr>
        <p:grpSpPr>
          <a:xfrm rot="0">
            <a:off x="965150" y="2906166"/>
            <a:ext cx="4616054" cy="2955577"/>
            <a:chOff x="0" y="0"/>
            <a:chExt cx="6154738" cy="3940770"/>
          </a:xfrm>
        </p:grpSpPr>
        <p:sp>
          <p:nvSpPr>
            <p:cNvPr id="7" name="Freeform 7"/>
            <p:cNvSpPr/>
            <p:nvPr/>
          </p:nvSpPr>
          <p:spPr>
            <a:xfrm>
              <a:off x="6350" y="6350"/>
              <a:ext cx="6141974" cy="3928110"/>
            </a:xfrm>
            <a:custGeom>
              <a:avLst/>
              <a:gdLst/>
              <a:ahLst/>
              <a:cxnLst/>
              <a:rect l="l" t="t" r="r" b="b"/>
              <a:pathLst>
                <a:path w="6141974" h="3928110">
                  <a:moveTo>
                    <a:pt x="0" y="155194"/>
                  </a:moveTo>
                  <a:cubicBezTo>
                    <a:pt x="0" y="69469"/>
                    <a:pt x="69596" y="0"/>
                    <a:pt x="155321" y="0"/>
                  </a:cubicBezTo>
                  <a:lnTo>
                    <a:pt x="5986653" y="0"/>
                  </a:lnTo>
                  <a:cubicBezTo>
                    <a:pt x="6072505" y="0"/>
                    <a:pt x="6141974" y="69469"/>
                    <a:pt x="6141974" y="155194"/>
                  </a:cubicBezTo>
                  <a:lnTo>
                    <a:pt x="6141974" y="3772916"/>
                  </a:lnTo>
                  <a:cubicBezTo>
                    <a:pt x="6141974" y="3858641"/>
                    <a:pt x="6072378" y="3928110"/>
                    <a:pt x="5986653" y="3928110"/>
                  </a:cubicBezTo>
                  <a:lnTo>
                    <a:pt x="155321" y="3928110"/>
                  </a:lnTo>
                  <a:cubicBezTo>
                    <a:pt x="69596" y="3928110"/>
                    <a:pt x="0" y="3858641"/>
                    <a:pt x="0" y="3772916"/>
                  </a:cubicBezTo>
                  <a:close/>
                </a:path>
              </a:pathLst>
            </a:custGeom>
            <a:solidFill>
              <a:srgbClr val="F7EDD4"/>
            </a:solidFill>
          </p:spPr>
        </p:sp>
        <p:sp>
          <p:nvSpPr>
            <p:cNvPr id="8" name="Freeform 8"/>
            <p:cNvSpPr/>
            <p:nvPr/>
          </p:nvSpPr>
          <p:spPr>
            <a:xfrm>
              <a:off x="0" y="0"/>
              <a:ext cx="6154674" cy="3940810"/>
            </a:xfrm>
            <a:custGeom>
              <a:avLst/>
              <a:gdLst/>
              <a:ahLst/>
              <a:cxnLst/>
              <a:rect l="l" t="t" r="r" b="b"/>
              <a:pathLst>
                <a:path w="6154674" h="3940810">
                  <a:moveTo>
                    <a:pt x="0" y="161544"/>
                  </a:moveTo>
                  <a:cubicBezTo>
                    <a:pt x="0" y="72263"/>
                    <a:pt x="72390" y="0"/>
                    <a:pt x="161671" y="0"/>
                  </a:cubicBezTo>
                  <a:lnTo>
                    <a:pt x="5993003" y="0"/>
                  </a:lnTo>
                  <a:lnTo>
                    <a:pt x="5993003" y="6350"/>
                  </a:lnTo>
                  <a:lnTo>
                    <a:pt x="5993003" y="0"/>
                  </a:lnTo>
                  <a:cubicBezTo>
                    <a:pt x="6082284" y="0"/>
                    <a:pt x="6154674" y="72263"/>
                    <a:pt x="6154674" y="161544"/>
                  </a:cubicBezTo>
                  <a:lnTo>
                    <a:pt x="6148324" y="161544"/>
                  </a:lnTo>
                  <a:lnTo>
                    <a:pt x="6154674" y="161544"/>
                  </a:lnTo>
                  <a:lnTo>
                    <a:pt x="6154674" y="3779266"/>
                  </a:lnTo>
                  <a:lnTo>
                    <a:pt x="6148324" y="3779266"/>
                  </a:lnTo>
                  <a:lnTo>
                    <a:pt x="6154674" y="3779266"/>
                  </a:lnTo>
                  <a:cubicBezTo>
                    <a:pt x="6154674" y="3868547"/>
                    <a:pt x="6082284" y="3940810"/>
                    <a:pt x="5993003" y="3940810"/>
                  </a:cubicBezTo>
                  <a:lnTo>
                    <a:pt x="5993003" y="3934460"/>
                  </a:lnTo>
                  <a:lnTo>
                    <a:pt x="5993003" y="3940810"/>
                  </a:lnTo>
                  <a:lnTo>
                    <a:pt x="161671" y="3940810"/>
                  </a:lnTo>
                  <a:lnTo>
                    <a:pt x="161671" y="3934460"/>
                  </a:lnTo>
                  <a:lnTo>
                    <a:pt x="161671" y="3940810"/>
                  </a:lnTo>
                  <a:cubicBezTo>
                    <a:pt x="72390" y="3940810"/>
                    <a:pt x="0" y="3868420"/>
                    <a:pt x="0" y="3779266"/>
                  </a:cubicBezTo>
                  <a:lnTo>
                    <a:pt x="0" y="161544"/>
                  </a:lnTo>
                  <a:lnTo>
                    <a:pt x="6350" y="161544"/>
                  </a:lnTo>
                  <a:lnTo>
                    <a:pt x="0" y="161544"/>
                  </a:lnTo>
                  <a:moveTo>
                    <a:pt x="12700" y="161544"/>
                  </a:moveTo>
                  <a:lnTo>
                    <a:pt x="12700" y="3779266"/>
                  </a:lnTo>
                  <a:lnTo>
                    <a:pt x="6350" y="3779266"/>
                  </a:lnTo>
                  <a:lnTo>
                    <a:pt x="12700" y="3779266"/>
                  </a:lnTo>
                  <a:cubicBezTo>
                    <a:pt x="12700" y="3861435"/>
                    <a:pt x="79375" y="3928110"/>
                    <a:pt x="161671" y="3928110"/>
                  </a:cubicBezTo>
                  <a:lnTo>
                    <a:pt x="5993003" y="3928110"/>
                  </a:lnTo>
                  <a:cubicBezTo>
                    <a:pt x="6075299" y="3928110"/>
                    <a:pt x="6141974" y="3861435"/>
                    <a:pt x="6141974" y="3779266"/>
                  </a:cubicBezTo>
                  <a:lnTo>
                    <a:pt x="6141974" y="161544"/>
                  </a:lnTo>
                  <a:cubicBezTo>
                    <a:pt x="6142101" y="79375"/>
                    <a:pt x="6075299" y="12700"/>
                    <a:pt x="5993003" y="12700"/>
                  </a:cubicBezTo>
                  <a:lnTo>
                    <a:pt x="161671" y="12700"/>
                  </a:lnTo>
                  <a:lnTo>
                    <a:pt x="161671" y="6350"/>
                  </a:lnTo>
                  <a:lnTo>
                    <a:pt x="161671" y="12700"/>
                  </a:lnTo>
                  <a:cubicBezTo>
                    <a:pt x="79375" y="12700"/>
                    <a:pt x="12700" y="79375"/>
                    <a:pt x="12700" y="161544"/>
                  </a:cubicBezTo>
                  <a:close/>
                </a:path>
              </a:pathLst>
            </a:custGeom>
            <a:solidFill>
              <a:srgbClr val="DDD3BA"/>
            </a:solidFill>
          </p:spPr>
        </p:sp>
      </p:grpSp>
      <p:sp>
        <p:nvSpPr>
          <p:cNvPr id="9" name="TextBox 9"/>
          <p:cNvSpPr txBox="1"/>
          <p:nvPr/>
        </p:nvSpPr>
        <p:spPr>
          <a:xfrm>
            <a:off x="1256556" y="3188047"/>
            <a:ext cx="3463975"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Traceability</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0" name="TextBox 10"/>
          <p:cNvSpPr txBox="1"/>
          <p:nvPr/>
        </p:nvSpPr>
        <p:spPr>
          <a:xfrm>
            <a:off x="1256556" y="3711177"/>
            <a:ext cx="4033243" cy="1859161"/>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Customers can learn about the farm's practices and the journey their food takes to their plate.</a:t>
            </a:r>
            <a:endParaRPr lang="en-US" sz="2125">
              <a:solidFill>
                <a:srgbClr val="454240"/>
              </a:solidFill>
              <a:latin typeface="DM Sans"/>
              <a:ea typeface="DM Sans"/>
              <a:cs typeface="DM Sans"/>
              <a:sym typeface="DM Sans"/>
            </a:endParaRPr>
          </a:p>
        </p:txBody>
      </p:sp>
      <p:grpSp>
        <p:nvGrpSpPr>
          <p:cNvPr id="11" name="Group 11"/>
          <p:cNvGrpSpPr/>
          <p:nvPr/>
        </p:nvGrpSpPr>
        <p:grpSpPr>
          <a:xfrm rot="0">
            <a:off x="5848796" y="2906166"/>
            <a:ext cx="4616054" cy="2955577"/>
            <a:chOff x="0" y="0"/>
            <a:chExt cx="6154738" cy="3940770"/>
          </a:xfrm>
        </p:grpSpPr>
        <p:sp>
          <p:nvSpPr>
            <p:cNvPr id="12" name="Freeform 12"/>
            <p:cNvSpPr/>
            <p:nvPr/>
          </p:nvSpPr>
          <p:spPr>
            <a:xfrm>
              <a:off x="6350" y="6350"/>
              <a:ext cx="6141974" cy="3928110"/>
            </a:xfrm>
            <a:custGeom>
              <a:avLst/>
              <a:gdLst/>
              <a:ahLst/>
              <a:cxnLst/>
              <a:rect l="l" t="t" r="r" b="b"/>
              <a:pathLst>
                <a:path w="6141974" h="3928110">
                  <a:moveTo>
                    <a:pt x="0" y="155194"/>
                  </a:moveTo>
                  <a:cubicBezTo>
                    <a:pt x="0" y="69469"/>
                    <a:pt x="69596" y="0"/>
                    <a:pt x="155321" y="0"/>
                  </a:cubicBezTo>
                  <a:lnTo>
                    <a:pt x="5986653" y="0"/>
                  </a:lnTo>
                  <a:cubicBezTo>
                    <a:pt x="6072505" y="0"/>
                    <a:pt x="6141974" y="69469"/>
                    <a:pt x="6141974" y="155194"/>
                  </a:cubicBezTo>
                  <a:lnTo>
                    <a:pt x="6141974" y="3772916"/>
                  </a:lnTo>
                  <a:cubicBezTo>
                    <a:pt x="6141974" y="3858641"/>
                    <a:pt x="6072378" y="3928110"/>
                    <a:pt x="5986653" y="3928110"/>
                  </a:cubicBezTo>
                  <a:lnTo>
                    <a:pt x="155321" y="3928110"/>
                  </a:lnTo>
                  <a:cubicBezTo>
                    <a:pt x="69596" y="3928110"/>
                    <a:pt x="0" y="3858641"/>
                    <a:pt x="0" y="3772916"/>
                  </a:cubicBezTo>
                  <a:close/>
                </a:path>
              </a:pathLst>
            </a:custGeom>
            <a:solidFill>
              <a:srgbClr val="F7EDD4"/>
            </a:solidFill>
          </p:spPr>
        </p:sp>
        <p:sp>
          <p:nvSpPr>
            <p:cNvPr id="13" name="Freeform 13"/>
            <p:cNvSpPr/>
            <p:nvPr/>
          </p:nvSpPr>
          <p:spPr>
            <a:xfrm>
              <a:off x="0" y="0"/>
              <a:ext cx="6154674" cy="3940810"/>
            </a:xfrm>
            <a:custGeom>
              <a:avLst/>
              <a:gdLst/>
              <a:ahLst/>
              <a:cxnLst/>
              <a:rect l="l" t="t" r="r" b="b"/>
              <a:pathLst>
                <a:path w="6154674" h="3940810">
                  <a:moveTo>
                    <a:pt x="0" y="161544"/>
                  </a:moveTo>
                  <a:cubicBezTo>
                    <a:pt x="0" y="72263"/>
                    <a:pt x="72390" y="0"/>
                    <a:pt x="161671" y="0"/>
                  </a:cubicBezTo>
                  <a:lnTo>
                    <a:pt x="5993003" y="0"/>
                  </a:lnTo>
                  <a:lnTo>
                    <a:pt x="5993003" y="6350"/>
                  </a:lnTo>
                  <a:lnTo>
                    <a:pt x="5993003" y="0"/>
                  </a:lnTo>
                  <a:cubicBezTo>
                    <a:pt x="6082284" y="0"/>
                    <a:pt x="6154674" y="72263"/>
                    <a:pt x="6154674" y="161544"/>
                  </a:cubicBezTo>
                  <a:lnTo>
                    <a:pt x="6148324" y="161544"/>
                  </a:lnTo>
                  <a:lnTo>
                    <a:pt x="6154674" y="161544"/>
                  </a:lnTo>
                  <a:lnTo>
                    <a:pt x="6154674" y="3779266"/>
                  </a:lnTo>
                  <a:lnTo>
                    <a:pt x="6148324" y="3779266"/>
                  </a:lnTo>
                  <a:lnTo>
                    <a:pt x="6154674" y="3779266"/>
                  </a:lnTo>
                  <a:cubicBezTo>
                    <a:pt x="6154674" y="3868547"/>
                    <a:pt x="6082284" y="3940810"/>
                    <a:pt x="5993003" y="3940810"/>
                  </a:cubicBezTo>
                  <a:lnTo>
                    <a:pt x="5993003" y="3934460"/>
                  </a:lnTo>
                  <a:lnTo>
                    <a:pt x="5993003" y="3940810"/>
                  </a:lnTo>
                  <a:lnTo>
                    <a:pt x="161671" y="3940810"/>
                  </a:lnTo>
                  <a:lnTo>
                    <a:pt x="161671" y="3934460"/>
                  </a:lnTo>
                  <a:lnTo>
                    <a:pt x="161671" y="3940810"/>
                  </a:lnTo>
                  <a:cubicBezTo>
                    <a:pt x="72390" y="3940810"/>
                    <a:pt x="0" y="3868420"/>
                    <a:pt x="0" y="3779266"/>
                  </a:cubicBezTo>
                  <a:lnTo>
                    <a:pt x="0" y="161544"/>
                  </a:lnTo>
                  <a:lnTo>
                    <a:pt x="6350" y="161544"/>
                  </a:lnTo>
                  <a:lnTo>
                    <a:pt x="0" y="161544"/>
                  </a:lnTo>
                  <a:moveTo>
                    <a:pt x="12700" y="161544"/>
                  </a:moveTo>
                  <a:lnTo>
                    <a:pt x="12700" y="3779266"/>
                  </a:lnTo>
                  <a:lnTo>
                    <a:pt x="6350" y="3779266"/>
                  </a:lnTo>
                  <a:lnTo>
                    <a:pt x="12700" y="3779266"/>
                  </a:lnTo>
                  <a:cubicBezTo>
                    <a:pt x="12700" y="3861435"/>
                    <a:pt x="79375" y="3928110"/>
                    <a:pt x="161671" y="3928110"/>
                  </a:cubicBezTo>
                  <a:lnTo>
                    <a:pt x="5993003" y="3928110"/>
                  </a:lnTo>
                  <a:cubicBezTo>
                    <a:pt x="6075299" y="3928110"/>
                    <a:pt x="6141974" y="3861435"/>
                    <a:pt x="6141974" y="3779266"/>
                  </a:cubicBezTo>
                  <a:lnTo>
                    <a:pt x="6141974" y="161544"/>
                  </a:lnTo>
                  <a:cubicBezTo>
                    <a:pt x="6142101" y="79375"/>
                    <a:pt x="6075299" y="12700"/>
                    <a:pt x="5993003" y="12700"/>
                  </a:cubicBezTo>
                  <a:lnTo>
                    <a:pt x="161671" y="12700"/>
                  </a:lnTo>
                  <a:lnTo>
                    <a:pt x="161671" y="6350"/>
                  </a:lnTo>
                  <a:lnTo>
                    <a:pt x="161671" y="12700"/>
                  </a:lnTo>
                  <a:cubicBezTo>
                    <a:pt x="79375" y="12700"/>
                    <a:pt x="12700" y="79375"/>
                    <a:pt x="12700" y="161544"/>
                  </a:cubicBezTo>
                  <a:close/>
                </a:path>
              </a:pathLst>
            </a:custGeom>
            <a:solidFill>
              <a:srgbClr val="DDD3BA"/>
            </a:solidFill>
          </p:spPr>
        </p:sp>
      </p:grpSp>
      <p:sp>
        <p:nvSpPr>
          <p:cNvPr id="14" name="TextBox 14"/>
          <p:cNvSpPr txBox="1"/>
          <p:nvPr/>
        </p:nvSpPr>
        <p:spPr>
          <a:xfrm>
            <a:off x="6140202" y="3188047"/>
            <a:ext cx="3463975"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Seasonal Offerings</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5" name="TextBox 15"/>
          <p:cNvSpPr txBox="1"/>
          <p:nvPr/>
        </p:nvSpPr>
        <p:spPr>
          <a:xfrm>
            <a:off x="6426844" y="3711177"/>
            <a:ext cx="4033243" cy="1859161"/>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Our platform highlights seasonal produce and special items, ensuring freshness and variety.</a:t>
            </a:r>
            <a:endParaRPr lang="en-US" sz="2125">
              <a:solidFill>
                <a:srgbClr val="454240"/>
              </a:solidFill>
              <a:latin typeface="DM Sans"/>
              <a:ea typeface="DM Sans"/>
              <a:cs typeface="DM Sans"/>
              <a:sym typeface="DM Sans"/>
            </a:endParaRPr>
          </a:p>
        </p:txBody>
      </p:sp>
      <p:grpSp>
        <p:nvGrpSpPr>
          <p:cNvPr id="16" name="Group 16"/>
          <p:cNvGrpSpPr/>
          <p:nvPr/>
        </p:nvGrpSpPr>
        <p:grpSpPr>
          <a:xfrm rot="0">
            <a:off x="965150" y="6129337"/>
            <a:ext cx="4616054" cy="3398936"/>
            <a:chOff x="0" y="0"/>
            <a:chExt cx="6154738" cy="4531915"/>
          </a:xfrm>
        </p:grpSpPr>
        <p:sp>
          <p:nvSpPr>
            <p:cNvPr id="17" name="Freeform 17"/>
            <p:cNvSpPr/>
            <p:nvPr/>
          </p:nvSpPr>
          <p:spPr>
            <a:xfrm>
              <a:off x="6350" y="6350"/>
              <a:ext cx="6142101" cy="4519168"/>
            </a:xfrm>
            <a:custGeom>
              <a:avLst/>
              <a:gdLst/>
              <a:ahLst/>
              <a:cxnLst/>
              <a:rect l="l" t="t" r="r" b="b"/>
              <a:pathLst>
                <a:path w="6142101" h="4519168">
                  <a:moveTo>
                    <a:pt x="0" y="155194"/>
                  </a:moveTo>
                  <a:cubicBezTo>
                    <a:pt x="0" y="69469"/>
                    <a:pt x="69469" y="0"/>
                    <a:pt x="155321" y="0"/>
                  </a:cubicBezTo>
                  <a:lnTo>
                    <a:pt x="5986780" y="0"/>
                  </a:lnTo>
                  <a:cubicBezTo>
                    <a:pt x="6072505" y="0"/>
                    <a:pt x="6142101" y="69469"/>
                    <a:pt x="6142101" y="155194"/>
                  </a:cubicBezTo>
                  <a:lnTo>
                    <a:pt x="6142101" y="4363974"/>
                  </a:lnTo>
                  <a:cubicBezTo>
                    <a:pt x="6142101" y="4449699"/>
                    <a:pt x="6072632" y="4519168"/>
                    <a:pt x="5986780" y="4519168"/>
                  </a:cubicBezTo>
                  <a:lnTo>
                    <a:pt x="155321" y="4519168"/>
                  </a:lnTo>
                  <a:cubicBezTo>
                    <a:pt x="69469" y="4519168"/>
                    <a:pt x="0" y="4449699"/>
                    <a:pt x="0" y="4363974"/>
                  </a:cubicBezTo>
                  <a:close/>
                </a:path>
              </a:pathLst>
            </a:custGeom>
            <a:solidFill>
              <a:srgbClr val="F7EDD4"/>
            </a:solidFill>
          </p:spPr>
        </p:sp>
        <p:sp>
          <p:nvSpPr>
            <p:cNvPr id="18" name="Freeform 18"/>
            <p:cNvSpPr/>
            <p:nvPr/>
          </p:nvSpPr>
          <p:spPr>
            <a:xfrm>
              <a:off x="0" y="0"/>
              <a:ext cx="6154801" cy="4531868"/>
            </a:xfrm>
            <a:custGeom>
              <a:avLst/>
              <a:gdLst/>
              <a:ahLst/>
              <a:cxnLst/>
              <a:rect l="l" t="t" r="r" b="b"/>
              <a:pathLst>
                <a:path w="6154801" h="4531868">
                  <a:moveTo>
                    <a:pt x="0" y="161544"/>
                  </a:moveTo>
                  <a:cubicBezTo>
                    <a:pt x="0" y="72263"/>
                    <a:pt x="72390" y="0"/>
                    <a:pt x="161671" y="0"/>
                  </a:cubicBezTo>
                  <a:lnTo>
                    <a:pt x="5993130" y="0"/>
                  </a:lnTo>
                  <a:lnTo>
                    <a:pt x="5993130" y="6350"/>
                  </a:lnTo>
                  <a:lnTo>
                    <a:pt x="5993130" y="0"/>
                  </a:lnTo>
                  <a:cubicBezTo>
                    <a:pt x="6082411" y="0"/>
                    <a:pt x="6154801" y="72263"/>
                    <a:pt x="6154801" y="161544"/>
                  </a:cubicBezTo>
                  <a:lnTo>
                    <a:pt x="6148451" y="161544"/>
                  </a:lnTo>
                  <a:lnTo>
                    <a:pt x="6154801" y="161544"/>
                  </a:lnTo>
                  <a:lnTo>
                    <a:pt x="6154801" y="4370324"/>
                  </a:lnTo>
                  <a:lnTo>
                    <a:pt x="6148451" y="4370324"/>
                  </a:lnTo>
                  <a:lnTo>
                    <a:pt x="6154801" y="4370324"/>
                  </a:lnTo>
                  <a:cubicBezTo>
                    <a:pt x="6154801" y="4459605"/>
                    <a:pt x="6082411" y="4531868"/>
                    <a:pt x="5993130" y="4531868"/>
                  </a:cubicBezTo>
                  <a:lnTo>
                    <a:pt x="5993130" y="4525518"/>
                  </a:lnTo>
                  <a:lnTo>
                    <a:pt x="5993130" y="4531868"/>
                  </a:lnTo>
                  <a:lnTo>
                    <a:pt x="161671" y="4531868"/>
                  </a:lnTo>
                  <a:lnTo>
                    <a:pt x="161671" y="4525518"/>
                  </a:lnTo>
                  <a:lnTo>
                    <a:pt x="161671" y="4531868"/>
                  </a:lnTo>
                  <a:cubicBezTo>
                    <a:pt x="72390" y="4531868"/>
                    <a:pt x="0" y="4459605"/>
                    <a:pt x="0" y="4370324"/>
                  </a:cubicBezTo>
                  <a:lnTo>
                    <a:pt x="0" y="161544"/>
                  </a:lnTo>
                  <a:lnTo>
                    <a:pt x="6350" y="161544"/>
                  </a:lnTo>
                  <a:lnTo>
                    <a:pt x="0" y="161544"/>
                  </a:lnTo>
                  <a:moveTo>
                    <a:pt x="12700" y="161544"/>
                  </a:moveTo>
                  <a:lnTo>
                    <a:pt x="12700" y="4370324"/>
                  </a:lnTo>
                  <a:lnTo>
                    <a:pt x="6350" y="4370324"/>
                  </a:lnTo>
                  <a:lnTo>
                    <a:pt x="12700" y="4370324"/>
                  </a:lnTo>
                  <a:cubicBezTo>
                    <a:pt x="12700" y="4452493"/>
                    <a:pt x="79375" y="4519168"/>
                    <a:pt x="161671" y="4519168"/>
                  </a:cubicBezTo>
                  <a:lnTo>
                    <a:pt x="5993130" y="4519168"/>
                  </a:lnTo>
                  <a:cubicBezTo>
                    <a:pt x="6075426" y="4519168"/>
                    <a:pt x="6142101" y="4452493"/>
                    <a:pt x="6142101" y="4370324"/>
                  </a:cubicBezTo>
                  <a:lnTo>
                    <a:pt x="6142101" y="161544"/>
                  </a:lnTo>
                  <a:cubicBezTo>
                    <a:pt x="6142101" y="79375"/>
                    <a:pt x="6075299" y="12700"/>
                    <a:pt x="5993130" y="12700"/>
                  </a:cubicBezTo>
                  <a:lnTo>
                    <a:pt x="161671" y="12700"/>
                  </a:lnTo>
                  <a:lnTo>
                    <a:pt x="161671" y="6350"/>
                  </a:lnTo>
                  <a:lnTo>
                    <a:pt x="161671" y="12700"/>
                  </a:lnTo>
                  <a:cubicBezTo>
                    <a:pt x="79375" y="12700"/>
                    <a:pt x="12700" y="79375"/>
                    <a:pt x="12700" y="161544"/>
                  </a:cubicBezTo>
                  <a:close/>
                </a:path>
              </a:pathLst>
            </a:custGeom>
            <a:solidFill>
              <a:srgbClr val="DDD3BA"/>
            </a:solidFill>
          </p:spPr>
        </p:sp>
      </p:grpSp>
      <p:sp>
        <p:nvSpPr>
          <p:cNvPr id="19" name="TextBox 19"/>
          <p:cNvSpPr txBox="1"/>
          <p:nvPr/>
        </p:nvSpPr>
        <p:spPr>
          <a:xfrm>
            <a:off x="1256556" y="6411217"/>
            <a:ext cx="3808959"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Personalized Suppor</a:t>
            </a:r>
            <a:r>
              <a:rPr lang="en-US" sz="2685">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t</a:t>
            </a:r>
            <a:endParaRPr lang="en-US" sz="2685">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0" name="TextBox 20"/>
          <p:cNvSpPr txBox="1"/>
          <p:nvPr/>
        </p:nvSpPr>
        <p:spPr>
          <a:xfrm>
            <a:off x="1256556" y="6934349"/>
            <a:ext cx="4033243" cy="1859161"/>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Our team provides tailored assistance to farmers, helping them navigate the platform and grow their business.</a:t>
            </a:r>
            <a:endParaRPr lang="en-US" sz="2125">
              <a:solidFill>
                <a:srgbClr val="454240"/>
              </a:solidFill>
              <a:latin typeface="DM Sans"/>
              <a:ea typeface="DM Sans"/>
              <a:cs typeface="DM Sans"/>
              <a:sym typeface="DM Sans"/>
            </a:endParaRPr>
          </a:p>
        </p:txBody>
      </p:sp>
      <p:grpSp>
        <p:nvGrpSpPr>
          <p:cNvPr id="21" name="Group 21"/>
          <p:cNvGrpSpPr/>
          <p:nvPr/>
        </p:nvGrpSpPr>
        <p:grpSpPr>
          <a:xfrm rot="0">
            <a:off x="5848796" y="6129337"/>
            <a:ext cx="4616054" cy="3398936"/>
            <a:chOff x="0" y="0"/>
            <a:chExt cx="6154738" cy="4531915"/>
          </a:xfrm>
        </p:grpSpPr>
        <p:sp>
          <p:nvSpPr>
            <p:cNvPr id="22" name="Freeform 22"/>
            <p:cNvSpPr/>
            <p:nvPr/>
          </p:nvSpPr>
          <p:spPr>
            <a:xfrm>
              <a:off x="6350" y="6350"/>
              <a:ext cx="6142101" cy="4519168"/>
            </a:xfrm>
            <a:custGeom>
              <a:avLst/>
              <a:gdLst/>
              <a:ahLst/>
              <a:cxnLst/>
              <a:rect l="l" t="t" r="r" b="b"/>
              <a:pathLst>
                <a:path w="6142101" h="4519168">
                  <a:moveTo>
                    <a:pt x="0" y="155194"/>
                  </a:moveTo>
                  <a:cubicBezTo>
                    <a:pt x="0" y="69469"/>
                    <a:pt x="69469" y="0"/>
                    <a:pt x="155321" y="0"/>
                  </a:cubicBezTo>
                  <a:lnTo>
                    <a:pt x="5986780" y="0"/>
                  </a:lnTo>
                  <a:cubicBezTo>
                    <a:pt x="6072505" y="0"/>
                    <a:pt x="6142101" y="69469"/>
                    <a:pt x="6142101" y="155194"/>
                  </a:cubicBezTo>
                  <a:lnTo>
                    <a:pt x="6142101" y="4363974"/>
                  </a:lnTo>
                  <a:cubicBezTo>
                    <a:pt x="6142101" y="4449699"/>
                    <a:pt x="6072632" y="4519168"/>
                    <a:pt x="5986780" y="4519168"/>
                  </a:cubicBezTo>
                  <a:lnTo>
                    <a:pt x="155321" y="4519168"/>
                  </a:lnTo>
                  <a:cubicBezTo>
                    <a:pt x="69469" y="4519168"/>
                    <a:pt x="0" y="4449699"/>
                    <a:pt x="0" y="4363974"/>
                  </a:cubicBezTo>
                  <a:close/>
                </a:path>
              </a:pathLst>
            </a:custGeom>
            <a:solidFill>
              <a:srgbClr val="F7EDD4"/>
            </a:solidFill>
          </p:spPr>
        </p:sp>
        <p:sp>
          <p:nvSpPr>
            <p:cNvPr id="23" name="Freeform 23"/>
            <p:cNvSpPr/>
            <p:nvPr/>
          </p:nvSpPr>
          <p:spPr>
            <a:xfrm>
              <a:off x="0" y="0"/>
              <a:ext cx="6154801" cy="4531868"/>
            </a:xfrm>
            <a:custGeom>
              <a:avLst/>
              <a:gdLst/>
              <a:ahLst/>
              <a:cxnLst/>
              <a:rect l="l" t="t" r="r" b="b"/>
              <a:pathLst>
                <a:path w="6154801" h="4531868">
                  <a:moveTo>
                    <a:pt x="0" y="161544"/>
                  </a:moveTo>
                  <a:cubicBezTo>
                    <a:pt x="0" y="72263"/>
                    <a:pt x="72390" y="0"/>
                    <a:pt x="161671" y="0"/>
                  </a:cubicBezTo>
                  <a:lnTo>
                    <a:pt x="5993130" y="0"/>
                  </a:lnTo>
                  <a:lnTo>
                    <a:pt x="5993130" y="6350"/>
                  </a:lnTo>
                  <a:lnTo>
                    <a:pt x="5993130" y="0"/>
                  </a:lnTo>
                  <a:cubicBezTo>
                    <a:pt x="6082411" y="0"/>
                    <a:pt x="6154801" y="72263"/>
                    <a:pt x="6154801" y="161544"/>
                  </a:cubicBezTo>
                  <a:lnTo>
                    <a:pt x="6148451" y="161544"/>
                  </a:lnTo>
                  <a:lnTo>
                    <a:pt x="6154801" y="161544"/>
                  </a:lnTo>
                  <a:lnTo>
                    <a:pt x="6154801" y="4370324"/>
                  </a:lnTo>
                  <a:lnTo>
                    <a:pt x="6148451" y="4370324"/>
                  </a:lnTo>
                  <a:lnTo>
                    <a:pt x="6154801" y="4370324"/>
                  </a:lnTo>
                  <a:cubicBezTo>
                    <a:pt x="6154801" y="4459605"/>
                    <a:pt x="6082411" y="4531868"/>
                    <a:pt x="5993130" y="4531868"/>
                  </a:cubicBezTo>
                  <a:lnTo>
                    <a:pt x="5993130" y="4525518"/>
                  </a:lnTo>
                  <a:lnTo>
                    <a:pt x="5993130" y="4531868"/>
                  </a:lnTo>
                  <a:lnTo>
                    <a:pt x="161671" y="4531868"/>
                  </a:lnTo>
                  <a:lnTo>
                    <a:pt x="161671" y="4525518"/>
                  </a:lnTo>
                  <a:lnTo>
                    <a:pt x="161671" y="4531868"/>
                  </a:lnTo>
                  <a:cubicBezTo>
                    <a:pt x="72390" y="4531868"/>
                    <a:pt x="0" y="4459605"/>
                    <a:pt x="0" y="4370324"/>
                  </a:cubicBezTo>
                  <a:lnTo>
                    <a:pt x="0" y="161544"/>
                  </a:lnTo>
                  <a:lnTo>
                    <a:pt x="6350" y="161544"/>
                  </a:lnTo>
                  <a:lnTo>
                    <a:pt x="0" y="161544"/>
                  </a:lnTo>
                  <a:moveTo>
                    <a:pt x="12700" y="161544"/>
                  </a:moveTo>
                  <a:lnTo>
                    <a:pt x="12700" y="4370324"/>
                  </a:lnTo>
                  <a:lnTo>
                    <a:pt x="6350" y="4370324"/>
                  </a:lnTo>
                  <a:lnTo>
                    <a:pt x="12700" y="4370324"/>
                  </a:lnTo>
                  <a:cubicBezTo>
                    <a:pt x="12700" y="4452493"/>
                    <a:pt x="79375" y="4519168"/>
                    <a:pt x="161671" y="4519168"/>
                  </a:cubicBezTo>
                  <a:lnTo>
                    <a:pt x="5993130" y="4519168"/>
                  </a:lnTo>
                  <a:cubicBezTo>
                    <a:pt x="6075426" y="4519168"/>
                    <a:pt x="6142101" y="4452493"/>
                    <a:pt x="6142101" y="4370324"/>
                  </a:cubicBezTo>
                  <a:lnTo>
                    <a:pt x="6142101" y="161544"/>
                  </a:lnTo>
                  <a:cubicBezTo>
                    <a:pt x="6142101" y="79375"/>
                    <a:pt x="6075299" y="12700"/>
                    <a:pt x="5993130" y="12700"/>
                  </a:cubicBezTo>
                  <a:lnTo>
                    <a:pt x="161671" y="12700"/>
                  </a:lnTo>
                  <a:lnTo>
                    <a:pt x="161671" y="6350"/>
                  </a:lnTo>
                  <a:lnTo>
                    <a:pt x="161671" y="12700"/>
                  </a:lnTo>
                  <a:cubicBezTo>
                    <a:pt x="79375" y="12700"/>
                    <a:pt x="12700" y="79375"/>
                    <a:pt x="12700" y="161544"/>
                  </a:cubicBezTo>
                  <a:close/>
                </a:path>
              </a:pathLst>
            </a:custGeom>
            <a:solidFill>
              <a:srgbClr val="DDD3BA"/>
            </a:solidFill>
          </p:spPr>
        </p:sp>
      </p:grpSp>
      <p:sp>
        <p:nvSpPr>
          <p:cNvPr id="24" name="TextBox 24"/>
          <p:cNvSpPr txBox="1"/>
          <p:nvPr/>
        </p:nvSpPr>
        <p:spPr>
          <a:xfrm>
            <a:off x="6140202" y="6411217"/>
            <a:ext cx="3801964"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Community Building</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5" name="TextBox 25"/>
          <p:cNvSpPr txBox="1"/>
          <p:nvPr/>
        </p:nvSpPr>
        <p:spPr>
          <a:xfrm>
            <a:off x="6140202" y="6934349"/>
            <a:ext cx="4033243" cy="2302520"/>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We foster a sense of community by showcasing local stories and highlighting the impact of supporting small farms.</a:t>
            </a:r>
            <a:endParaRPr lang="en-US" sz="2125">
              <a:solidFill>
                <a:srgbClr val="454240"/>
              </a:solidFill>
              <a:latin typeface="DM Sans"/>
              <a:ea typeface="DM Sans"/>
              <a:cs typeface="DM Sans"/>
              <a:sym typeface="DM Sans"/>
            </a:endParaRPr>
          </a:p>
        </p:txBody>
      </p:sp>
      <p:grpSp>
        <p:nvGrpSpPr>
          <p:cNvPr id="26" name="Group 11"/>
          <p:cNvGrpSpPr/>
          <p:nvPr/>
        </p:nvGrpSpPr>
        <p:grpSpPr>
          <a:xfrm rot="0">
            <a:off x="10891966" y="2897276"/>
            <a:ext cx="4616054" cy="2955577"/>
            <a:chOff x="0" y="0"/>
            <a:chExt cx="6154738" cy="3940770"/>
          </a:xfrm>
        </p:grpSpPr>
        <p:sp>
          <p:nvSpPr>
            <p:cNvPr id="27" name="Freeform 12"/>
            <p:cNvSpPr/>
            <p:nvPr/>
          </p:nvSpPr>
          <p:spPr>
            <a:xfrm>
              <a:off x="6350" y="6350"/>
              <a:ext cx="6141974" cy="3928110"/>
            </a:xfrm>
            <a:custGeom>
              <a:avLst/>
              <a:gdLst/>
              <a:ahLst/>
              <a:cxnLst/>
              <a:rect l="l" t="t" r="r" b="b"/>
              <a:pathLst>
                <a:path w="6141974" h="3928110">
                  <a:moveTo>
                    <a:pt x="0" y="155194"/>
                  </a:moveTo>
                  <a:cubicBezTo>
                    <a:pt x="0" y="69469"/>
                    <a:pt x="69596" y="0"/>
                    <a:pt x="155321" y="0"/>
                  </a:cubicBezTo>
                  <a:lnTo>
                    <a:pt x="5986653" y="0"/>
                  </a:lnTo>
                  <a:cubicBezTo>
                    <a:pt x="6072505" y="0"/>
                    <a:pt x="6141974" y="69469"/>
                    <a:pt x="6141974" y="155194"/>
                  </a:cubicBezTo>
                  <a:lnTo>
                    <a:pt x="6141974" y="3772916"/>
                  </a:lnTo>
                  <a:cubicBezTo>
                    <a:pt x="6141974" y="3858641"/>
                    <a:pt x="6072378" y="3928110"/>
                    <a:pt x="5986653" y="3928110"/>
                  </a:cubicBezTo>
                  <a:lnTo>
                    <a:pt x="155321" y="3928110"/>
                  </a:lnTo>
                  <a:cubicBezTo>
                    <a:pt x="69596" y="3928110"/>
                    <a:pt x="0" y="3858641"/>
                    <a:pt x="0" y="3772916"/>
                  </a:cubicBezTo>
                  <a:close/>
                </a:path>
              </a:pathLst>
            </a:custGeom>
            <a:solidFill>
              <a:srgbClr val="F7EDD4"/>
            </a:solidFill>
          </p:spPr>
        </p:sp>
        <p:sp>
          <p:nvSpPr>
            <p:cNvPr id="28" name="Freeform 13"/>
            <p:cNvSpPr/>
            <p:nvPr/>
          </p:nvSpPr>
          <p:spPr>
            <a:xfrm>
              <a:off x="0" y="0"/>
              <a:ext cx="6154674" cy="3940810"/>
            </a:xfrm>
            <a:custGeom>
              <a:avLst/>
              <a:gdLst/>
              <a:ahLst/>
              <a:cxnLst/>
              <a:rect l="l" t="t" r="r" b="b"/>
              <a:pathLst>
                <a:path w="6154674" h="3940810">
                  <a:moveTo>
                    <a:pt x="0" y="161544"/>
                  </a:moveTo>
                  <a:cubicBezTo>
                    <a:pt x="0" y="72263"/>
                    <a:pt x="72390" y="0"/>
                    <a:pt x="161671" y="0"/>
                  </a:cubicBezTo>
                  <a:lnTo>
                    <a:pt x="5993003" y="0"/>
                  </a:lnTo>
                  <a:lnTo>
                    <a:pt x="5993003" y="6350"/>
                  </a:lnTo>
                  <a:lnTo>
                    <a:pt x="5993003" y="0"/>
                  </a:lnTo>
                  <a:cubicBezTo>
                    <a:pt x="6082284" y="0"/>
                    <a:pt x="6154674" y="72263"/>
                    <a:pt x="6154674" y="161544"/>
                  </a:cubicBezTo>
                  <a:lnTo>
                    <a:pt x="6148324" y="161544"/>
                  </a:lnTo>
                  <a:lnTo>
                    <a:pt x="6154674" y="161544"/>
                  </a:lnTo>
                  <a:lnTo>
                    <a:pt x="6154674" y="3779266"/>
                  </a:lnTo>
                  <a:lnTo>
                    <a:pt x="6148324" y="3779266"/>
                  </a:lnTo>
                  <a:lnTo>
                    <a:pt x="6154674" y="3779266"/>
                  </a:lnTo>
                  <a:cubicBezTo>
                    <a:pt x="6154674" y="3868547"/>
                    <a:pt x="6082284" y="3940810"/>
                    <a:pt x="5993003" y="3940810"/>
                  </a:cubicBezTo>
                  <a:lnTo>
                    <a:pt x="5993003" y="3934460"/>
                  </a:lnTo>
                  <a:lnTo>
                    <a:pt x="5993003" y="3940810"/>
                  </a:lnTo>
                  <a:lnTo>
                    <a:pt x="161671" y="3940810"/>
                  </a:lnTo>
                  <a:lnTo>
                    <a:pt x="161671" y="3934460"/>
                  </a:lnTo>
                  <a:lnTo>
                    <a:pt x="161671" y="3940810"/>
                  </a:lnTo>
                  <a:cubicBezTo>
                    <a:pt x="72390" y="3940810"/>
                    <a:pt x="0" y="3868420"/>
                    <a:pt x="0" y="3779266"/>
                  </a:cubicBezTo>
                  <a:lnTo>
                    <a:pt x="0" y="161544"/>
                  </a:lnTo>
                  <a:lnTo>
                    <a:pt x="6350" y="161544"/>
                  </a:lnTo>
                  <a:lnTo>
                    <a:pt x="0" y="161544"/>
                  </a:lnTo>
                  <a:moveTo>
                    <a:pt x="12700" y="161544"/>
                  </a:moveTo>
                  <a:lnTo>
                    <a:pt x="12700" y="3779266"/>
                  </a:lnTo>
                  <a:lnTo>
                    <a:pt x="6350" y="3779266"/>
                  </a:lnTo>
                  <a:lnTo>
                    <a:pt x="12700" y="3779266"/>
                  </a:lnTo>
                  <a:cubicBezTo>
                    <a:pt x="12700" y="3861435"/>
                    <a:pt x="79375" y="3928110"/>
                    <a:pt x="161671" y="3928110"/>
                  </a:cubicBezTo>
                  <a:lnTo>
                    <a:pt x="5993003" y="3928110"/>
                  </a:lnTo>
                  <a:cubicBezTo>
                    <a:pt x="6075299" y="3928110"/>
                    <a:pt x="6141974" y="3861435"/>
                    <a:pt x="6141974" y="3779266"/>
                  </a:cubicBezTo>
                  <a:lnTo>
                    <a:pt x="6141974" y="161544"/>
                  </a:lnTo>
                  <a:cubicBezTo>
                    <a:pt x="6142101" y="79375"/>
                    <a:pt x="6075299" y="12700"/>
                    <a:pt x="5993003" y="12700"/>
                  </a:cubicBezTo>
                  <a:lnTo>
                    <a:pt x="161671" y="12700"/>
                  </a:lnTo>
                  <a:lnTo>
                    <a:pt x="161671" y="6350"/>
                  </a:lnTo>
                  <a:lnTo>
                    <a:pt x="161671" y="12700"/>
                  </a:lnTo>
                  <a:cubicBezTo>
                    <a:pt x="79375" y="12700"/>
                    <a:pt x="12700" y="79375"/>
                    <a:pt x="12700" y="161544"/>
                  </a:cubicBezTo>
                  <a:close/>
                </a:path>
              </a:pathLst>
            </a:custGeom>
            <a:solidFill>
              <a:srgbClr val="DDD3BA"/>
            </a:solidFill>
          </p:spPr>
        </p:sp>
      </p:grpSp>
      <p:sp>
        <p:nvSpPr>
          <p:cNvPr id="34" name="Text Box 33"/>
          <p:cNvSpPr txBox="1"/>
          <p:nvPr/>
        </p:nvSpPr>
        <p:spPr>
          <a:xfrm>
            <a:off x="11201400" y="3085783"/>
            <a:ext cx="5080000" cy="521970"/>
          </a:xfrm>
          <a:prstGeom prst="rect">
            <a:avLst/>
          </a:prstGeom>
          <a:effectLst/>
        </p:spPr>
        <p:txBody>
          <a:bodyPr>
            <a:spAutoFit/>
          </a:bodyPr>
          <a:p>
            <a:r>
              <a:rPr lang="en-US" sz="2800" b="1">
                <a:latin typeface="Bell MT" panose="02020503060305020303" charset="0"/>
                <a:cs typeface="Bell MT" panose="02020503060305020303" charset="0"/>
              </a:rPr>
              <a:t>F</a:t>
            </a:r>
            <a:r>
              <a:rPr sz="2800" b="1">
                <a:latin typeface="Bell MT" panose="02020503060305020303" charset="0"/>
                <a:cs typeface="Bell MT" panose="02020503060305020303" charset="0"/>
              </a:rPr>
              <a:t>resh Recipe Suggestions:</a:t>
            </a:r>
            <a:endParaRPr sz="2800" b="1">
              <a:latin typeface="Bell MT" panose="02020503060305020303" charset="0"/>
              <a:cs typeface="Bell MT" panose="02020503060305020303" charset="0"/>
            </a:endParaRPr>
          </a:p>
        </p:txBody>
      </p:sp>
      <p:sp>
        <p:nvSpPr>
          <p:cNvPr id="35" name="Text Box 34"/>
          <p:cNvSpPr txBox="1"/>
          <p:nvPr/>
        </p:nvSpPr>
        <p:spPr>
          <a:xfrm>
            <a:off x="11229340" y="3771900"/>
            <a:ext cx="3843020" cy="1490345"/>
          </a:xfrm>
          <a:prstGeom prst="rect">
            <a:avLst/>
          </a:prstGeom>
          <a:noFill/>
        </p:spPr>
        <p:txBody>
          <a:bodyPr wrap="square" rtlCol="0">
            <a:noAutofit/>
          </a:bodyPr>
          <a:p>
            <a:r>
              <a:rPr lang="en-GB" altLang="en-US" sz="2000">
                <a:solidFill>
                  <a:schemeClr val="accent4"/>
                </a:solidFill>
              </a:rPr>
              <a:t>t</a:t>
            </a:r>
            <a:r>
              <a:rPr lang="en-GB" altLang="en-US" sz="2000">
                <a:solidFill>
                  <a:schemeClr val="accent4"/>
                </a:solidFill>
                <a:latin typeface="Calibri" panose="020F0502020204030204" charset="0"/>
                <a:cs typeface="Calibri" panose="020F0502020204030204" charset="0"/>
              </a:rPr>
              <a:t>he platform could include suggested recipes that use the items in the box, helping consumers explore new dishes and creative ways to prepare seasonal foods</a:t>
            </a:r>
            <a:endParaRPr lang="en-GB" altLang="en-US" sz="2000">
              <a:solidFill>
                <a:schemeClr val="accent4"/>
              </a:solidFill>
              <a:latin typeface="Calibri" panose="020F0502020204030204" charset="0"/>
              <a:cs typeface="Calibri" panose="020F0502020204030204" charset="0"/>
            </a:endParaRPr>
          </a:p>
        </p:txBody>
      </p:sp>
      <p:pic>
        <p:nvPicPr>
          <p:cNvPr id="36" name="Picture 35" descr="th"/>
          <p:cNvPicPr>
            <a:picLocks noChangeAspect="1"/>
          </p:cNvPicPr>
          <p:nvPr/>
        </p:nvPicPr>
        <p:blipFill>
          <a:blip r:embed="rId2">
            <a:alphaModFix amt="33000"/>
          </a:blip>
          <a:stretch>
            <a:fillRect/>
          </a:stretch>
        </p:blipFill>
        <p:spPr>
          <a:xfrm>
            <a:off x="10820400" y="6244590"/>
            <a:ext cx="4912360" cy="3279140"/>
          </a:xfrm>
          <a:prstGeom prst="rect">
            <a:avLst/>
          </a:prstGeom>
          <a:ln>
            <a:noFill/>
          </a:ln>
          <a:effectLst>
            <a:glow rad="63500">
              <a:schemeClr val="accent3">
                <a:satMod val="175000"/>
                <a:alpha val="0"/>
              </a:schemeClr>
            </a:glow>
            <a:reflection endPos="0" dist="50800" dir="5400000" sy="-100000" algn="bl" rotWithShape="0"/>
            <a:softEdge rad="1016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643515" y="939701"/>
            <a:ext cx="9788277" cy="704850"/>
          </a:xfrm>
          <a:prstGeom prst="rect">
            <a:avLst/>
          </a:prstGeom>
        </p:spPr>
        <p:txBody>
          <a:bodyPr lIns="0" tIns="0" rIns="0" bIns="0" rtlCol="0" anchor="t">
            <a:spAutoFit/>
          </a:bodyPr>
          <a:lstStyle/>
          <a:p>
            <a:pPr algn="l">
              <a:lnSpc>
                <a:spcPts val="5500"/>
              </a:lnSpc>
            </a:pPr>
            <a:r>
              <a:rPr lang="en-US" sz="437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Expanding Our Reach and Impact</a:t>
            </a:r>
            <a:endParaRPr lang="en-US" sz="437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7" name="Freeform 7" descr="preencoded.png"/>
          <p:cNvSpPr/>
          <p:nvPr/>
        </p:nvSpPr>
        <p:spPr>
          <a:xfrm>
            <a:off x="7643515" y="2006204"/>
            <a:ext cx="561083" cy="561082"/>
          </a:xfrm>
          <a:custGeom>
            <a:avLst/>
            <a:gdLst/>
            <a:ahLst/>
            <a:cxnLst/>
            <a:rect l="l" t="t" r="r" b="b"/>
            <a:pathLst>
              <a:path w="561083" h="561082">
                <a:moveTo>
                  <a:pt x="0" y="0"/>
                </a:moveTo>
                <a:lnTo>
                  <a:pt x="561083" y="0"/>
                </a:lnTo>
                <a:lnTo>
                  <a:pt x="561083" y="561082"/>
                </a:lnTo>
                <a:lnTo>
                  <a:pt x="0" y="561082"/>
                </a:lnTo>
                <a:lnTo>
                  <a:pt x="0" y="0"/>
                </a:lnTo>
                <a:close/>
              </a:path>
            </a:pathLst>
          </a:custGeom>
          <a:blipFill>
            <a:blip r:embed="rId3"/>
            <a:stretch>
              <a:fillRect/>
            </a:stretch>
          </a:blipFill>
        </p:spPr>
      </p:sp>
      <p:sp>
        <p:nvSpPr>
          <p:cNvPr id="8" name="TextBox 8"/>
          <p:cNvSpPr txBox="1"/>
          <p:nvPr/>
        </p:nvSpPr>
        <p:spPr>
          <a:xfrm>
            <a:off x="7643515" y="2782193"/>
            <a:ext cx="2805410" cy="352425"/>
          </a:xfrm>
          <a:prstGeom prst="rect">
            <a:avLst/>
          </a:prstGeom>
        </p:spPr>
        <p:txBody>
          <a:bodyPr lIns="0" tIns="0" rIns="0" bIns="0" rtlCol="0" anchor="t">
            <a:spAutoFit/>
          </a:bodyPr>
          <a:lstStyle/>
          <a:p>
            <a:pPr algn="l">
              <a:lnSpc>
                <a:spcPts val="2750"/>
              </a:lnSpc>
            </a:pPr>
            <a:r>
              <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Scaling Sustainably</a:t>
            </a:r>
            <a:endPar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9" name="TextBox 9"/>
          <p:cNvSpPr txBox="1"/>
          <p:nvPr/>
        </p:nvSpPr>
        <p:spPr>
          <a:xfrm>
            <a:off x="7643515" y="3210223"/>
            <a:ext cx="9858970" cy="784622"/>
          </a:xfrm>
          <a:prstGeom prst="rect">
            <a:avLst/>
          </a:prstGeom>
        </p:spPr>
        <p:txBody>
          <a:bodyPr lIns="0" tIns="0" rIns="0" bIns="0" rtlCol="0" anchor="t">
            <a:spAutoFit/>
          </a:bodyPr>
          <a:lstStyle/>
          <a:p>
            <a:pPr algn="l">
              <a:lnSpc>
                <a:spcPts val="2810"/>
              </a:lnSpc>
            </a:pPr>
            <a:r>
              <a:rPr lang="en-US" sz="1750">
                <a:solidFill>
                  <a:schemeClr val="accent4"/>
                </a:solidFill>
                <a:latin typeface="DM Sans"/>
                <a:ea typeface="DM Sans"/>
                <a:cs typeface="DM Sans"/>
                <a:sym typeface="DM Sans"/>
              </a:rPr>
              <a:t>We're carefully expanding our platform to reach more farmers and customers while maintaining our focus on community.</a:t>
            </a:r>
            <a:endParaRPr lang="en-US" sz="1750">
              <a:solidFill>
                <a:schemeClr val="accent4"/>
              </a:solidFill>
              <a:latin typeface="DM Sans"/>
              <a:ea typeface="DM Sans"/>
              <a:cs typeface="DM Sans"/>
              <a:sym typeface="DM Sans"/>
            </a:endParaRPr>
          </a:p>
        </p:txBody>
      </p:sp>
      <p:sp>
        <p:nvSpPr>
          <p:cNvPr id="10" name="Freeform 10" descr="preencoded.png"/>
          <p:cNvSpPr/>
          <p:nvPr/>
        </p:nvSpPr>
        <p:spPr>
          <a:xfrm>
            <a:off x="7643515" y="4668142"/>
            <a:ext cx="561083" cy="561083"/>
          </a:xfrm>
          <a:custGeom>
            <a:avLst/>
            <a:gdLst/>
            <a:ahLst/>
            <a:cxnLst/>
            <a:rect l="l" t="t" r="r" b="b"/>
            <a:pathLst>
              <a:path w="561083" h="561083">
                <a:moveTo>
                  <a:pt x="0" y="0"/>
                </a:moveTo>
                <a:lnTo>
                  <a:pt x="561083" y="0"/>
                </a:lnTo>
                <a:lnTo>
                  <a:pt x="561083" y="561083"/>
                </a:lnTo>
                <a:lnTo>
                  <a:pt x="0" y="561083"/>
                </a:lnTo>
                <a:lnTo>
                  <a:pt x="0" y="0"/>
                </a:lnTo>
                <a:close/>
              </a:path>
            </a:pathLst>
          </a:custGeom>
          <a:blipFill>
            <a:blip r:embed="rId4"/>
            <a:stretch>
              <a:fillRect/>
            </a:stretch>
          </a:blipFill>
        </p:spPr>
      </p:sp>
      <p:sp>
        <p:nvSpPr>
          <p:cNvPr id="11" name="TextBox 11"/>
          <p:cNvSpPr txBox="1"/>
          <p:nvPr/>
        </p:nvSpPr>
        <p:spPr>
          <a:xfrm>
            <a:off x="7643515" y="5444133"/>
            <a:ext cx="2805410" cy="352425"/>
          </a:xfrm>
          <a:prstGeom prst="rect">
            <a:avLst/>
          </a:prstGeom>
        </p:spPr>
        <p:txBody>
          <a:bodyPr lIns="0" tIns="0" rIns="0" bIns="0" rtlCol="0" anchor="t">
            <a:spAutoFit/>
          </a:bodyPr>
          <a:lstStyle/>
          <a:p>
            <a:pPr algn="l">
              <a:lnSpc>
                <a:spcPts val="2750"/>
              </a:lnSpc>
            </a:pPr>
            <a:r>
              <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Partnerships</a:t>
            </a:r>
            <a:endPar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2" name="TextBox 12"/>
          <p:cNvSpPr txBox="1"/>
          <p:nvPr/>
        </p:nvSpPr>
        <p:spPr>
          <a:xfrm>
            <a:off x="7643515" y="5872163"/>
            <a:ext cx="9858970" cy="784622"/>
          </a:xfrm>
          <a:prstGeom prst="rect">
            <a:avLst/>
          </a:prstGeom>
        </p:spPr>
        <p:txBody>
          <a:bodyPr lIns="0" tIns="0" rIns="0" bIns="0" rtlCol="0" anchor="t">
            <a:spAutoFit/>
          </a:bodyPr>
          <a:lstStyle/>
          <a:p>
            <a:pPr algn="l">
              <a:lnSpc>
                <a:spcPts val="2810"/>
              </a:lnSpc>
            </a:pPr>
            <a:r>
              <a:rPr lang="en-US" sz="1750">
                <a:solidFill>
                  <a:schemeClr val="accent4"/>
                </a:solidFill>
                <a:latin typeface="DM Sans"/>
                <a:ea typeface="DM Sans"/>
                <a:cs typeface="DM Sans"/>
                <a:sym typeface="DM Sans"/>
              </a:rPr>
              <a:t>We're building strategic partnerships with local businesses, organizations, and community leaders to amplify our impact.</a:t>
            </a:r>
            <a:endParaRPr lang="en-US" sz="1750">
              <a:solidFill>
                <a:schemeClr val="accent4"/>
              </a:solidFill>
              <a:latin typeface="DM Sans"/>
              <a:ea typeface="DM Sans"/>
              <a:cs typeface="DM Sans"/>
              <a:sym typeface="DM Sans"/>
            </a:endParaRPr>
          </a:p>
        </p:txBody>
      </p:sp>
      <p:sp>
        <p:nvSpPr>
          <p:cNvPr id="13" name="Freeform 13" descr="preencoded.png"/>
          <p:cNvSpPr/>
          <p:nvPr/>
        </p:nvSpPr>
        <p:spPr>
          <a:xfrm>
            <a:off x="7643515" y="7330082"/>
            <a:ext cx="561083" cy="561083"/>
          </a:xfrm>
          <a:custGeom>
            <a:avLst/>
            <a:gdLst/>
            <a:ahLst/>
            <a:cxnLst/>
            <a:rect l="l" t="t" r="r" b="b"/>
            <a:pathLst>
              <a:path w="561083" h="561083">
                <a:moveTo>
                  <a:pt x="0" y="0"/>
                </a:moveTo>
                <a:lnTo>
                  <a:pt x="561083" y="0"/>
                </a:lnTo>
                <a:lnTo>
                  <a:pt x="561083" y="561083"/>
                </a:lnTo>
                <a:lnTo>
                  <a:pt x="0" y="561083"/>
                </a:lnTo>
                <a:lnTo>
                  <a:pt x="0" y="0"/>
                </a:lnTo>
                <a:close/>
              </a:path>
            </a:pathLst>
          </a:custGeom>
          <a:blipFill>
            <a:blip r:embed="rId5"/>
            <a:stretch>
              <a:fillRect/>
            </a:stretch>
          </a:blipFill>
        </p:spPr>
      </p:sp>
      <p:sp>
        <p:nvSpPr>
          <p:cNvPr id="14" name="TextBox 14"/>
          <p:cNvSpPr txBox="1"/>
          <p:nvPr/>
        </p:nvSpPr>
        <p:spPr>
          <a:xfrm>
            <a:off x="7643515" y="8106072"/>
            <a:ext cx="2805410" cy="352425"/>
          </a:xfrm>
          <a:prstGeom prst="rect">
            <a:avLst/>
          </a:prstGeom>
        </p:spPr>
        <p:txBody>
          <a:bodyPr lIns="0" tIns="0" rIns="0" bIns="0" rtlCol="0" anchor="t">
            <a:spAutoFit/>
          </a:bodyPr>
          <a:lstStyle/>
          <a:p>
            <a:pPr algn="l">
              <a:lnSpc>
                <a:spcPts val="2750"/>
              </a:lnSpc>
            </a:pPr>
            <a:r>
              <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Knowledge Sharing</a:t>
            </a:r>
            <a:endParaRPr lang="en-US" sz="2185"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5" name="TextBox 15"/>
          <p:cNvSpPr txBox="1"/>
          <p:nvPr/>
        </p:nvSpPr>
        <p:spPr>
          <a:xfrm>
            <a:off x="7643515" y="8534103"/>
            <a:ext cx="9858970" cy="784622"/>
          </a:xfrm>
          <a:prstGeom prst="rect">
            <a:avLst/>
          </a:prstGeom>
        </p:spPr>
        <p:txBody>
          <a:bodyPr lIns="0" tIns="0" rIns="0" bIns="0" rtlCol="0" anchor="t">
            <a:spAutoFit/>
          </a:bodyPr>
          <a:lstStyle/>
          <a:p>
            <a:pPr algn="l">
              <a:lnSpc>
                <a:spcPts val="2810"/>
              </a:lnSpc>
            </a:pPr>
            <a:r>
              <a:rPr lang="en-US" sz="1750">
                <a:solidFill>
                  <a:schemeClr val="accent4"/>
                </a:solidFill>
                <a:latin typeface="DM Sans"/>
                <a:ea typeface="DM Sans"/>
                <a:cs typeface="DM Sans"/>
                <a:sym typeface="DM Sans"/>
              </a:rPr>
              <a:t>We're sharing best practices and insights to inspire other communities to create their own local food systems.</a:t>
            </a:r>
            <a:endParaRPr lang="en-US" sz="1750">
              <a:solidFill>
                <a:schemeClr val="accent4"/>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TextBox 5"/>
          <p:cNvSpPr txBox="1"/>
          <p:nvPr/>
        </p:nvSpPr>
        <p:spPr>
          <a:xfrm>
            <a:off x="6191028" y="530274"/>
            <a:ext cx="9497317" cy="1731010"/>
          </a:xfrm>
          <a:prstGeom prst="rect">
            <a:avLst/>
          </a:prstGeom>
        </p:spPr>
        <p:txBody>
          <a:bodyPr lIns="0" tIns="0" rIns="0" bIns="0" rtlCol="0" anchor="t">
            <a:spAutoFit/>
          </a:bodyPr>
          <a:lstStyle/>
          <a:p>
            <a:pPr algn="l">
              <a:lnSpc>
                <a:spcPts val="6750"/>
              </a:lnSpc>
            </a:pPr>
            <a:r>
              <a:rPr lang="en-US" sz="5375" b="1">
                <a:solidFill>
                  <a:srgbClr val="5C4E3D"/>
                </a:solidFill>
                <a:latin typeface="Libre Baskerville" panose="02000000000000000000"/>
                <a:ea typeface="Libre Baskerville" panose="02000000000000000000"/>
                <a:cs typeface="Libre Baskerville" panose="02000000000000000000"/>
                <a:sym typeface="Libre Baskerville" panose="02000000000000000000"/>
              </a:rPr>
              <a:t>T</a:t>
            </a:r>
            <a:r>
              <a:rPr lang="en-US" sz="5375" b="1">
                <a:solidFill>
                  <a:srgbClr val="5C4E3D"/>
                </a:solidFill>
                <a:latin typeface="Libre Baskerville" panose="02000000000000000000"/>
                <a:ea typeface="Libre Baskerville" panose="02000000000000000000"/>
                <a:cs typeface="Libre Baskerville" panose="02000000000000000000"/>
                <a:sym typeface="Libre Baskerville" panose="02000000000000000000"/>
              </a:rPr>
              <a:t>he Future of Local Food Systems</a:t>
            </a:r>
            <a:endParaRPr lang="en-US" sz="5375" b="1">
              <a:solidFill>
                <a:srgbClr val="5C4E3D"/>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6" name="Freeform 6" descr="preencoded.png"/>
          <p:cNvSpPr/>
          <p:nvPr/>
        </p:nvSpPr>
        <p:spPr>
          <a:xfrm>
            <a:off x="3924807" y="2668487"/>
            <a:ext cx="1380530" cy="2208908"/>
          </a:xfrm>
          <a:custGeom>
            <a:avLst/>
            <a:gdLst/>
            <a:ahLst/>
            <a:cxnLst/>
            <a:rect l="l" t="t" r="r" b="b"/>
            <a:pathLst>
              <a:path w="1380530" h="2208908">
                <a:moveTo>
                  <a:pt x="0" y="0"/>
                </a:moveTo>
                <a:lnTo>
                  <a:pt x="1380530" y="0"/>
                </a:lnTo>
                <a:lnTo>
                  <a:pt x="1380530" y="2208908"/>
                </a:lnTo>
                <a:lnTo>
                  <a:pt x="0" y="2208908"/>
                </a:lnTo>
                <a:lnTo>
                  <a:pt x="0" y="0"/>
                </a:lnTo>
                <a:close/>
              </a:path>
            </a:pathLst>
          </a:custGeom>
          <a:blipFill>
            <a:blip r:embed="rId2"/>
            <a:stretch>
              <a:fillRect l="-1" r="-1"/>
            </a:stretch>
          </a:blipFill>
        </p:spPr>
      </p:sp>
      <p:sp>
        <p:nvSpPr>
          <p:cNvPr id="7" name="TextBox 7"/>
          <p:cNvSpPr txBox="1"/>
          <p:nvPr/>
        </p:nvSpPr>
        <p:spPr>
          <a:xfrm>
            <a:off x="6502526" y="3170187"/>
            <a:ext cx="3451472"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Resilient Farms</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8" name="TextBox 8"/>
          <p:cNvSpPr txBox="1"/>
          <p:nvPr/>
        </p:nvSpPr>
        <p:spPr>
          <a:xfrm>
            <a:off x="6502526" y="3687216"/>
            <a:ext cx="7702749" cy="969169"/>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Empowering small farmers to adapt to climate change and build long-term viability.</a:t>
            </a:r>
            <a:endParaRPr lang="en-US" sz="2125">
              <a:solidFill>
                <a:srgbClr val="454240"/>
              </a:solidFill>
              <a:latin typeface="DM Sans"/>
              <a:ea typeface="DM Sans"/>
              <a:cs typeface="DM Sans"/>
              <a:sym typeface="DM Sans"/>
            </a:endParaRPr>
          </a:p>
        </p:txBody>
      </p:sp>
      <p:sp>
        <p:nvSpPr>
          <p:cNvPr id="9" name="Freeform 9" descr="preencoded.png"/>
          <p:cNvSpPr/>
          <p:nvPr/>
        </p:nvSpPr>
        <p:spPr>
          <a:xfrm>
            <a:off x="3924807" y="5143500"/>
            <a:ext cx="1380530" cy="2208907"/>
          </a:xfrm>
          <a:custGeom>
            <a:avLst/>
            <a:gdLst/>
            <a:ahLst/>
            <a:cxnLst/>
            <a:rect l="l" t="t" r="r" b="b"/>
            <a:pathLst>
              <a:path w="1380530" h="2208907">
                <a:moveTo>
                  <a:pt x="0" y="0"/>
                </a:moveTo>
                <a:lnTo>
                  <a:pt x="1380530" y="0"/>
                </a:lnTo>
                <a:lnTo>
                  <a:pt x="1380530" y="2208908"/>
                </a:lnTo>
                <a:lnTo>
                  <a:pt x="0" y="2208908"/>
                </a:lnTo>
                <a:lnTo>
                  <a:pt x="0" y="0"/>
                </a:lnTo>
                <a:close/>
              </a:path>
            </a:pathLst>
          </a:custGeom>
          <a:blipFill>
            <a:blip r:embed="rId3"/>
            <a:stretch>
              <a:fillRect l="-1" r="-1"/>
            </a:stretch>
          </a:blipFill>
        </p:spPr>
      </p:sp>
      <p:sp>
        <p:nvSpPr>
          <p:cNvPr id="10" name="TextBox 10"/>
          <p:cNvSpPr txBox="1"/>
          <p:nvPr/>
        </p:nvSpPr>
        <p:spPr>
          <a:xfrm>
            <a:off x="6502526" y="5541020"/>
            <a:ext cx="3451472"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Accessible Food</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1" name="TextBox 11"/>
          <p:cNvSpPr txBox="1"/>
          <p:nvPr/>
        </p:nvSpPr>
        <p:spPr>
          <a:xfrm>
            <a:off x="6502526" y="6162229"/>
            <a:ext cx="7702749" cy="969169"/>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Ensuring everyone in our community has access to fresh, nutritious local produce.</a:t>
            </a:r>
            <a:endParaRPr lang="en-US" sz="2125">
              <a:solidFill>
                <a:srgbClr val="454240"/>
              </a:solidFill>
              <a:latin typeface="DM Sans"/>
              <a:ea typeface="DM Sans"/>
              <a:cs typeface="DM Sans"/>
              <a:sym typeface="DM Sans"/>
            </a:endParaRPr>
          </a:p>
        </p:txBody>
      </p:sp>
      <p:sp>
        <p:nvSpPr>
          <p:cNvPr id="12" name="Freeform 12" descr="preencoded.png"/>
          <p:cNvSpPr/>
          <p:nvPr/>
        </p:nvSpPr>
        <p:spPr>
          <a:xfrm>
            <a:off x="3924807" y="7619108"/>
            <a:ext cx="1380530" cy="2208907"/>
          </a:xfrm>
          <a:custGeom>
            <a:avLst/>
            <a:gdLst/>
            <a:ahLst/>
            <a:cxnLst/>
            <a:rect l="l" t="t" r="r" b="b"/>
            <a:pathLst>
              <a:path w="1380530" h="2208907">
                <a:moveTo>
                  <a:pt x="0" y="0"/>
                </a:moveTo>
                <a:lnTo>
                  <a:pt x="1380530" y="0"/>
                </a:lnTo>
                <a:lnTo>
                  <a:pt x="1380530" y="2208907"/>
                </a:lnTo>
                <a:lnTo>
                  <a:pt x="0" y="2208907"/>
                </a:lnTo>
                <a:lnTo>
                  <a:pt x="0" y="0"/>
                </a:lnTo>
                <a:close/>
              </a:path>
            </a:pathLst>
          </a:custGeom>
          <a:blipFill>
            <a:blip r:embed="rId4"/>
            <a:stretch>
              <a:fillRect l="-1" r="-1"/>
            </a:stretch>
          </a:blipFill>
        </p:spPr>
      </p:sp>
      <p:sp>
        <p:nvSpPr>
          <p:cNvPr id="13" name="TextBox 13"/>
          <p:cNvSpPr txBox="1"/>
          <p:nvPr/>
        </p:nvSpPr>
        <p:spPr>
          <a:xfrm>
            <a:off x="6502526" y="7781181"/>
            <a:ext cx="4093964" cy="432435"/>
          </a:xfrm>
          <a:prstGeom prst="rect">
            <a:avLst/>
          </a:prstGeom>
        </p:spPr>
        <p:txBody>
          <a:bodyPr lIns="0" tIns="0" rIns="0" bIns="0" rtlCol="0" anchor="t">
            <a:spAutoFit/>
          </a:bodyPr>
          <a:lstStyle/>
          <a:p>
            <a:pPr algn="l">
              <a:lnSpc>
                <a:spcPts val="3375"/>
              </a:lnSpc>
            </a:pPr>
            <a:r>
              <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Thriving Communities</a:t>
            </a:r>
            <a:endParaRPr lang="en-US" sz="2685"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4" name="TextBox 14"/>
          <p:cNvSpPr txBox="1"/>
          <p:nvPr/>
        </p:nvSpPr>
        <p:spPr>
          <a:xfrm>
            <a:off x="6502526" y="8513359"/>
            <a:ext cx="7702749" cy="969169"/>
          </a:xfrm>
          <a:prstGeom prst="rect">
            <a:avLst/>
          </a:prstGeom>
        </p:spPr>
        <p:txBody>
          <a:bodyPr lIns="0" tIns="0" rIns="0" bIns="0" rtlCol="0" anchor="t">
            <a:spAutoFit/>
          </a:bodyPr>
          <a:lstStyle/>
          <a:p>
            <a:pPr algn="l">
              <a:lnSpc>
                <a:spcPts val="3435"/>
              </a:lnSpc>
            </a:pPr>
            <a:r>
              <a:rPr lang="en-US" sz="2125">
                <a:solidFill>
                  <a:srgbClr val="454240"/>
                </a:solidFill>
                <a:latin typeface="DM Sans"/>
                <a:ea typeface="DM Sans"/>
                <a:cs typeface="DM Sans"/>
                <a:sym typeface="DM Sans"/>
              </a:rPr>
              <a:t>Fostering strong local economies and vibrant, connected communities centered around food.</a:t>
            </a:r>
            <a:endParaRPr lang="en-US" sz="2125">
              <a:solidFill>
                <a:srgbClr val="45424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76200" y="266700"/>
            <a:ext cx="18288000" cy="10287000"/>
            <a:chOff x="101600" y="355600"/>
            <a:chExt cx="24384000" cy="13716000"/>
          </a:xfrm>
        </p:grpSpPr>
        <p:sp>
          <p:nvSpPr>
            <p:cNvPr id="4" name="Freeform 4"/>
            <p:cNvSpPr/>
            <p:nvPr/>
          </p:nvSpPr>
          <p:spPr>
            <a:xfrm>
              <a:off x="101600" y="3556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860030" y="1257300"/>
            <a:ext cx="9751695" cy="1231900"/>
          </a:xfrm>
          <a:prstGeom prst="rect">
            <a:avLst/>
          </a:prstGeom>
        </p:spPr>
        <p:txBody>
          <a:bodyPr wrap="square" lIns="0" tIns="0" rIns="0" bIns="0" rtlCol="0" anchor="t">
            <a:noAutofit/>
          </a:bodyPr>
          <a:lstStyle/>
          <a:p>
            <a:pPr algn="l">
              <a:lnSpc>
                <a:spcPts val="6935"/>
              </a:lnSpc>
            </a:pPr>
            <a:r>
              <a:rPr lang="en-US" sz="556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A Streamlined Approach</a:t>
            </a:r>
            <a:endParaRPr lang="en-US" sz="556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grpSp>
        <p:nvGrpSpPr>
          <p:cNvPr id="7" name="Group 7"/>
          <p:cNvGrpSpPr/>
          <p:nvPr/>
        </p:nvGrpSpPr>
        <p:grpSpPr>
          <a:xfrm rot="0">
            <a:off x="7845475" y="3384202"/>
            <a:ext cx="9455051" cy="4829770"/>
            <a:chOff x="0" y="0"/>
            <a:chExt cx="12606735" cy="6439693"/>
          </a:xfrm>
        </p:grpSpPr>
        <p:sp>
          <p:nvSpPr>
            <p:cNvPr id="8" name="Freeform 8"/>
            <p:cNvSpPr/>
            <p:nvPr/>
          </p:nvSpPr>
          <p:spPr>
            <a:xfrm>
              <a:off x="0" y="0"/>
              <a:ext cx="12606782" cy="6439662"/>
            </a:xfrm>
            <a:custGeom>
              <a:avLst/>
              <a:gdLst/>
              <a:ahLst/>
              <a:cxnLst/>
              <a:rect l="l" t="t" r="r" b="b"/>
              <a:pathLst>
                <a:path w="12606782" h="6439662">
                  <a:moveTo>
                    <a:pt x="0" y="165100"/>
                  </a:moveTo>
                  <a:cubicBezTo>
                    <a:pt x="0" y="73914"/>
                    <a:pt x="74041" y="0"/>
                    <a:pt x="165354" y="0"/>
                  </a:cubicBezTo>
                  <a:lnTo>
                    <a:pt x="12441428" y="0"/>
                  </a:lnTo>
                  <a:lnTo>
                    <a:pt x="12441428" y="6350"/>
                  </a:lnTo>
                  <a:lnTo>
                    <a:pt x="12441428" y="0"/>
                  </a:lnTo>
                  <a:cubicBezTo>
                    <a:pt x="12532741" y="0"/>
                    <a:pt x="12606782" y="73914"/>
                    <a:pt x="12606782" y="165100"/>
                  </a:cubicBezTo>
                  <a:lnTo>
                    <a:pt x="12600432" y="165100"/>
                  </a:lnTo>
                  <a:lnTo>
                    <a:pt x="12606782" y="165100"/>
                  </a:lnTo>
                  <a:lnTo>
                    <a:pt x="12606782" y="6274562"/>
                  </a:lnTo>
                  <a:lnTo>
                    <a:pt x="12600432" y="6274562"/>
                  </a:lnTo>
                  <a:lnTo>
                    <a:pt x="12606782" y="6274562"/>
                  </a:lnTo>
                  <a:cubicBezTo>
                    <a:pt x="12606782" y="6365748"/>
                    <a:pt x="12532741" y="6439662"/>
                    <a:pt x="12441428" y="6439662"/>
                  </a:cubicBezTo>
                  <a:lnTo>
                    <a:pt x="12441428" y="6433312"/>
                  </a:lnTo>
                  <a:lnTo>
                    <a:pt x="12441428" y="6439662"/>
                  </a:lnTo>
                  <a:lnTo>
                    <a:pt x="165354" y="6439662"/>
                  </a:lnTo>
                  <a:lnTo>
                    <a:pt x="165354" y="6433312"/>
                  </a:lnTo>
                  <a:lnTo>
                    <a:pt x="165354" y="6439662"/>
                  </a:lnTo>
                  <a:cubicBezTo>
                    <a:pt x="74041" y="6439662"/>
                    <a:pt x="0" y="6365748"/>
                    <a:pt x="0" y="6274562"/>
                  </a:cubicBezTo>
                  <a:lnTo>
                    <a:pt x="0" y="165100"/>
                  </a:lnTo>
                  <a:lnTo>
                    <a:pt x="6350" y="165100"/>
                  </a:lnTo>
                  <a:lnTo>
                    <a:pt x="0" y="165100"/>
                  </a:lnTo>
                  <a:moveTo>
                    <a:pt x="12700" y="165100"/>
                  </a:moveTo>
                  <a:lnTo>
                    <a:pt x="12700" y="6274562"/>
                  </a:lnTo>
                  <a:lnTo>
                    <a:pt x="6350" y="6274562"/>
                  </a:lnTo>
                  <a:lnTo>
                    <a:pt x="12700" y="6274562"/>
                  </a:lnTo>
                  <a:cubicBezTo>
                    <a:pt x="12700" y="6358763"/>
                    <a:pt x="81026" y="6426962"/>
                    <a:pt x="165354" y="6426962"/>
                  </a:cubicBezTo>
                  <a:lnTo>
                    <a:pt x="12441428" y="6426962"/>
                  </a:lnTo>
                  <a:cubicBezTo>
                    <a:pt x="12525756" y="6426962"/>
                    <a:pt x="12594082" y="6358636"/>
                    <a:pt x="12594082" y="6274562"/>
                  </a:cubicBezTo>
                  <a:lnTo>
                    <a:pt x="12594082" y="165100"/>
                  </a:lnTo>
                  <a:cubicBezTo>
                    <a:pt x="12594082" y="80899"/>
                    <a:pt x="12525756" y="12700"/>
                    <a:pt x="12441428" y="12700"/>
                  </a:cubicBezTo>
                  <a:lnTo>
                    <a:pt x="165354" y="12700"/>
                  </a:lnTo>
                  <a:lnTo>
                    <a:pt x="165354" y="6350"/>
                  </a:lnTo>
                  <a:lnTo>
                    <a:pt x="165354" y="12700"/>
                  </a:lnTo>
                  <a:cubicBezTo>
                    <a:pt x="81026" y="12700"/>
                    <a:pt x="12700" y="81026"/>
                    <a:pt x="12700" y="165100"/>
                  </a:cubicBezTo>
                  <a:close/>
                </a:path>
              </a:pathLst>
            </a:custGeom>
            <a:solidFill>
              <a:srgbClr val="000000">
                <a:alpha val="7843"/>
              </a:srgbClr>
            </a:solidFill>
          </p:spPr>
        </p:sp>
      </p:grpSp>
      <p:grpSp>
        <p:nvGrpSpPr>
          <p:cNvPr id="9" name="Group 9"/>
          <p:cNvGrpSpPr/>
          <p:nvPr/>
        </p:nvGrpSpPr>
        <p:grpSpPr>
          <a:xfrm rot="0">
            <a:off x="7859762" y="3398490"/>
            <a:ext cx="9426476" cy="1266528"/>
            <a:chOff x="0" y="0"/>
            <a:chExt cx="12568635" cy="1688703"/>
          </a:xfrm>
        </p:grpSpPr>
        <p:sp>
          <p:nvSpPr>
            <p:cNvPr id="10" name="Freeform 10"/>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FFFFFF">
                <a:alpha val="3922"/>
              </a:srgbClr>
            </a:solidFill>
          </p:spPr>
        </p:sp>
      </p:grpSp>
      <p:sp>
        <p:nvSpPr>
          <p:cNvPr id="11" name="TextBox 11"/>
          <p:cNvSpPr txBox="1"/>
          <p:nvPr/>
        </p:nvSpPr>
        <p:spPr>
          <a:xfrm>
            <a:off x="8143577" y="3482876"/>
            <a:ext cx="1784747" cy="1002506"/>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Farmer Registration</a:t>
            </a:r>
            <a:endParaRPr lang="en-US" sz="2185">
              <a:solidFill>
                <a:srgbClr val="454240"/>
              </a:solidFill>
              <a:latin typeface="DM Sans"/>
              <a:ea typeface="DM Sans"/>
              <a:cs typeface="DM Sans"/>
              <a:sym typeface="DM Sans"/>
            </a:endParaRPr>
          </a:p>
        </p:txBody>
      </p:sp>
      <p:sp>
        <p:nvSpPr>
          <p:cNvPr id="12" name="TextBox 12"/>
          <p:cNvSpPr txBox="1"/>
          <p:nvPr/>
        </p:nvSpPr>
        <p:spPr>
          <a:xfrm>
            <a:off x="10504885" y="3482876"/>
            <a:ext cx="1779984" cy="1002506"/>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Product Listing</a:t>
            </a:r>
            <a:endParaRPr lang="en-US" sz="2185">
              <a:solidFill>
                <a:srgbClr val="454240"/>
              </a:solidFill>
              <a:latin typeface="DM Sans"/>
              <a:ea typeface="DM Sans"/>
              <a:cs typeface="DM Sans"/>
              <a:sym typeface="DM Sans"/>
            </a:endParaRPr>
          </a:p>
        </p:txBody>
      </p:sp>
      <p:sp>
        <p:nvSpPr>
          <p:cNvPr id="13" name="TextBox 13"/>
          <p:cNvSpPr txBox="1"/>
          <p:nvPr/>
        </p:nvSpPr>
        <p:spPr>
          <a:xfrm>
            <a:off x="12861429" y="3482876"/>
            <a:ext cx="1779984" cy="1002506"/>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Customer Ordering</a:t>
            </a:r>
            <a:endParaRPr lang="en-US" sz="2185">
              <a:solidFill>
                <a:srgbClr val="454240"/>
              </a:solidFill>
              <a:latin typeface="DM Sans"/>
              <a:ea typeface="DM Sans"/>
              <a:cs typeface="DM Sans"/>
              <a:sym typeface="DM Sans"/>
            </a:endParaRPr>
          </a:p>
        </p:txBody>
      </p:sp>
      <p:sp>
        <p:nvSpPr>
          <p:cNvPr id="14" name="TextBox 14"/>
          <p:cNvSpPr txBox="1"/>
          <p:nvPr/>
        </p:nvSpPr>
        <p:spPr>
          <a:xfrm>
            <a:off x="15217974" y="3482876"/>
            <a:ext cx="1784747" cy="1002506"/>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Delivery Coordination</a:t>
            </a:r>
            <a:endParaRPr lang="en-US" sz="2185">
              <a:solidFill>
                <a:srgbClr val="454240"/>
              </a:solidFill>
              <a:latin typeface="DM Sans"/>
              <a:ea typeface="DM Sans"/>
              <a:cs typeface="DM Sans"/>
              <a:sym typeface="DM Sans"/>
            </a:endParaRPr>
          </a:p>
        </p:txBody>
      </p:sp>
      <p:grpSp>
        <p:nvGrpSpPr>
          <p:cNvPr id="15" name="Group 15"/>
          <p:cNvGrpSpPr/>
          <p:nvPr/>
        </p:nvGrpSpPr>
        <p:grpSpPr>
          <a:xfrm rot="0">
            <a:off x="7859762" y="4665017"/>
            <a:ext cx="9426476" cy="3534667"/>
            <a:chOff x="0" y="0"/>
            <a:chExt cx="12568635" cy="4712890"/>
          </a:xfrm>
        </p:grpSpPr>
        <p:sp>
          <p:nvSpPr>
            <p:cNvPr id="16" name="Freeform 16"/>
            <p:cNvSpPr/>
            <p:nvPr/>
          </p:nvSpPr>
          <p:spPr>
            <a:xfrm>
              <a:off x="0" y="0"/>
              <a:ext cx="12568682" cy="4712843"/>
            </a:xfrm>
            <a:custGeom>
              <a:avLst/>
              <a:gdLst/>
              <a:ahLst/>
              <a:cxnLst/>
              <a:rect l="l" t="t" r="r" b="b"/>
              <a:pathLst>
                <a:path w="12568682" h="4712843">
                  <a:moveTo>
                    <a:pt x="0" y="0"/>
                  </a:moveTo>
                  <a:lnTo>
                    <a:pt x="12568682" y="0"/>
                  </a:lnTo>
                  <a:lnTo>
                    <a:pt x="12568682" y="4712843"/>
                  </a:lnTo>
                  <a:lnTo>
                    <a:pt x="0" y="4712843"/>
                  </a:lnTo>
                  <a:close/>
                </a:path>
              </a:pathLst>
            </a:custGeom>
            <a:solidFill>
              <a:srgbClr val="000000">
                <a:alpha val="3922"/>
              </a:srgbClr>
            </a:solidFill>
          </p:spPr>
        </p:sp>
      </p:grpSp>
      <p:sp>
        <p:nvSpPr>
          <p:cNvPr id="17" name="TextBox 17"/>
          <p:cNvSpPr txBox="1"/>
          <p:nvPr/>
        </p:nvSpPr>
        <p:spPr>
          <a:xfrm>
            <a:off x="8143577" y="4749404"/>
            <a:ext cx="1784747" cy="2817019"/>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Simple onboarding for local farmers to join the platform.</a:t>
            </a:r>
            <a:endParaRPr lang="en-US" sz="2185">
              <a:solidFill>
                <a:srgbClr val="454240"/>
              </a:solidFill>
              <a:latin typeface="DM Sans"/>
              <a:ea typeface="DM Sans"/>
              <a:cs typeface="DM Sans"/>
              <a:sym typeface="DM Sans"/>
            </a:endParaRPr>
          </a:p>
        </p:txBody>
      </p:sp>
      <p:sp>
        <p:nvSpPr>
          <p:cNvPr id="18" name="TextBox 18"/>
          <p:cNvSpPr txBox="1"/>
          <p:nvPr/>
        </p:nvSpPr>
        <p:spPr>
          <a:xfrm>
            <a:off x="10504885" y="4749404"/>
            <a:ext cx="1779984" cy="2817019"/>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Farmers can easily list their available products and pricing.</a:t>
            </a:r>
            <a:endParaRPr lang="en-US" sz="2185">
              <a:solidFill>
                <a:srgbClr val="454240"/>
              </a:solidFill>
              <a:latin typeface="DM Sans"/>
              <a:ea typeface="DM Sans"/>
              <a:cs typeface="DM Sans"/>
              <a:sym typeface="DM Sans"/>
            </a:endParaRPr>
          </a:p>
        </p:txBody>
      </p:sp>
      <p:sp>
        <p:nvSpPr>
          <p:cNvPr id="19" name="TextBox 19"/>
          <p:cNvSpPr txBox="1"/>
          <p:nvPr/>
        </p:nvSpPr>
        <p:spPr>
          <a:xfrm>
            <a:off x="12861429" y="4749404"/>
            <a:ext cx="1779984" cy="2817019"/>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Customers can browse and order directly from participating farms.</a:t>
            </a:r>
            <a:endParaRPr lang="en-US" sz="2185">
              <a:solidFill>
                <a:srgbClr val="454240"/>
              </a:solidFill>
              <a:latin typeface="DM Sans"/>
              <a:ea typeface="DM Sans"/>
              <a:cs typeface="DM Sans"/>
              <a:sym typeface="DM Sans"/>
            </a:endParaRPr>
          </a:p>
        </p:txBody>
      </p:sp>
      <p:sp>
        <p:nvSpPr>
          <p:cNvPr id="20" name="TextBox 20"/>
          <p:cNvSpPr txBox="1"/>
          <p:nvPr/>
        </p:nvSpPr>
        <p:spPr>
          <a:xfrm>
            <a:off x="15217974" y="4749404"/>
            <a:ext cx="1784747" cy="3270648"/>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We facilitate the logistics of getting fresh produce from farm to customer.</a:t>
            </a:r>
            <a:endParaRPr lang="en-US" sz="2185">
              <a:solidFill>
                <a:srgbClr val="45424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FA"/>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992238" y="1133475"/>
            <a:ext cx="9445526" cy="1778635"/>
          </a:xfrm>
          <a:prstGeom prst="rect">
            <a:avLst/>
          </a:prstGeom>
        </p:spPr>
        <p:txBody>
          <a:bodyPr lIns="0" tIns="0" rIns="0" bIns="0" rtlCol="0" anchor="t">
            <a:spAutoFit/>
          </a:bodyPr>
          <a:lstStyle/>
          <a:p>
            <a:pPr algn="l">
              <a:lnSpc>
                <a:spcPts val="6935"/>
              </a:lnSpc>
            </a:pPr>
            <a:r>
              <a:rPr lang="en-US" sz="556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rPr>
              <a:t>Addressing Farmers' Needs</a:t>
            </a:r>
            <a:endParaRPr lang="en-US" sz="5560" b="1">
              <a:solidFill>
                <a:schemeClr val="accent4"/>
              </a:solidFill>
              <a:latin typeface="Libre Baskerville" panose="02000000000000000000"/>
              <a:ea typeface="Libre Baskerville" panose="02000000000000000000"/>
              <a:cs typeface="Libre Baskerville" panose="02000000000000000000"/>
              <a:sym typeface="Libre Baskerville" panose="02000000000000000000"/>
            </a:endParaRPr>
          </a:p>
        </p:txBody>
      </p:sp>
      <p:grpSp>
        <p:nvGrpSpPr>
          <p:cNvPr id="7" name="Group 7"/>
          <p:cNvGrpSpPr/>
          <p:nvPr/>
        </p:nvGrpSpPr>
        <p:grpSpPr>
          <a:xfrm rot="0">
            <a:off x="987475" y="3673376"/>
            <a:ext cx="647402" cy="647402"/>
            <a:chOff x="0" y="0"/>
            <a:chExt cx="863203" cy="863203"/>
          </a:xfrm>
        </p:grpSpPr>
        <p:sp>
          <p:nvSpPr>
            <p:cNvPr id="8" name="Freeform 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7EDD4"/>
            </a:solidFill>
          </p:spPr>
        </p:sp>
        <p:sp>
          <p:nvSpPr>
            <p:cNvPr id="9" name="Freeform 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DD3BA"/>
            </a:solidFill>
          </p:spPr>
        </p:sp>
      </p:grpSp>
      <p:sp>
        <p:nvSpPr>
          <p:cNvPr id="10" name="TextBox 10"/>
          <p:cNvSpPr txBox="1"/>
          <p:nvPr/>
        </p:nvSpPr>
        <p:spPr>
          <a:xfrm>
            <a:off x="1216224" y="3841551"/>
            <a:ext cx="189756" cy="368201"/>
          </a:xfrm>
          <a:prstGeom prst="rect">
            <a:avLst/>
          </a:prstGeom>
        </p:spPr>
        <p:txBody>
          <a:bodyPr lIns="0" tIns="0" rIns="0" bIns="0" rtlCol="0" anchor="t">
            <a:spAutoFit/>
          </a:bodyPr>
          <a:lstStyle/>
          <a:p>
            <a:pPr algn="ctr">
              <a:lnSpc>
                <a:spcPts val="3310"/>
              </a:lnSpc>
            </a:pPr>
            <a:r>
              <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1</a:t>
            </a:r>
            <a:endPar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1" name="TextBox 11"/>
          <p:cNvSpPr txBox="1"/>
          <p:nvPr/>
        </p:nvSpPr>
        <p:spPr>
          <a:xfrm>
            <a:off x="1913632" y="3659089"/>
            <a:ext cx="3595687" cy="440055"/>
          </a:xfrm>
          <a:prstGeom prst="rect">
            <a:avLst/>
          </a:prstGeom>
        </p:spPr>
        <p:txBody>
          <a:bodyPr lIns="0" tIns="0" rIns="0" bIns="0" rtlCol="0" anchor="t">
            <a:spAutoFit/>
          </a:bodyPr>
          <a:lstStyle/>
          <a:p>
            <a:pPr algn="l">
              <a:lnSpc>
                <a:spcPts val="3435"/>
              </a:lnSpc>
            </a:pPr>
            <a:r>
              <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Financial Assistance</a:t>
            </a:r>
            <a:endPar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2" name="TextBox 12"/>
          <p:cNvSpPr txBox="1"/>
          <p:nvPr/>
        </p:nvSpPr>
        <p:spPr>
          <a:xfrm>
            <a:off x="1913632" y="4195911"/>
            <a:ext cx="3659684" cy="2363391"/>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We connect farmers to grants, loans, and other financial resources to help them invest in their operations.</a:t>
            </a:r>
            <a:endParaRPr lang="en-US" sz="2185">
              <a:solidFill>
                <a:srgbClr val="454240"/>
              </a:solidFill>
              <a:latin typeface="DM Sans"/>
              <a:ea typeface="DM Sans"/>
              <a:cs typeface="DM Sans"/>
              <a:sym typeface="DM Sans"/>
            </a:endParaRPr>
          </a:p>
        </p:txBody>
      </p:sp>
      <p:grpSp>
        <p:nvGrpSpPr>
          <p:cNvPr id="13" name="Group 13"/>
          <p:cNvGrpSpPr/>
          <p:nvPr/>
        </p:nvGrpSpPr>
        <p:grpSpPr>
          <a:xfrm rot="0">
            <a:off x="5852071" y="3673376"/>
            <a:ext cx="647403" cy="647402"/>
            <a:chOff x="0" y="0"/>
            <a:chExt cx="863203" cy="863203"/>
          </a:xfrm>
        </p:grpSpPr>
        <p:sp>
          <p:nvSpPr>
            <p:cNvPr id="14" name="Freeform 1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7EDD4"/>
            </a:solidFill>
          </p:spPr>
        </p:sp>
        <p:sp>
          <p:nvSpPr>
            <p:cNvPr id="15" name="Freeform 1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DD3BA"/>
            </a:solidFill>
          </p:spPr>
        </p:sp>
      </p:grpSp>
      <p:sp>
        <p:nvSpPr>
          <p:cNvPr id="16" name="TextBox 16"/>
          <p:cNvSpPr txBox="1"/>
          <p:nvPr/>
        </p:nvSpPr>
        <p:spPr>
          <a:xfrm>
            <a:off x="6044804" y="3841551"/>
            <a:ext cx="261938" cy="368201"/>
          </a:xfrm>
          <a:prstGeom prst="rect">
            <a:avLst/>
          </a:prstGeom>
        </p:spPr>
        <p:txBody>
          <a:bodyPr lIns="0" tIns="0" rIns="0" bIns="0" rtlCol="0" anchor="t">
            <a:spAutoFit/>
          </a:bodyPr>
          <a:lstStyle/>
          <a:p>
            <a:pPr algn="ctr">
              <a:lnSpc>
                <a:spcPts val="3310"/>
              </a:lnSpc>
            </a:pPr>
            <a:r>
              <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2</a:t>
            </a:r>
            <a:endPar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7" name="TextBox 17"/>
          <p:cNvSpPr txBox="1"/>
          <p:nvPr/>
        </p:nvSpPr>
        <p:spPr>
          <a:xfrm>
            <a:off x="6778229" y="3659089"/>
            <a:ext cx="3659684" cy="880745"/>
          </a:xfrm>
          <a:prstGeom prst="rect">
            <a:avLst/>
          </a:prstGeom>
        </p:spPr>
        <p:txBody>
          <a:bodyPr lIns="0" tIns="0" rIns="0" bIns="0" rtlCol="0" anchor="t">
            <a:spAutoFit/>
          </a:bodyPr>
          <a:lstStyle/>
          <a:p>
            <a:pPr algn="l">
              <a:lnSpc>
                <a:spcPts val="3435"/>
              </a:lnSpc>
            </a:pPr>
            <a:r>
              <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E</a:t>
            </a:r>
            <a:r>
              <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ducational Worksho</a:t>
            </a:r>
            <a:r>
              <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ps</a:t>
            </a:r>
            <a:endPar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18" name="TextBox 18"/>
          <p:cNvSpPr txBox="1"/>
          <p:nvPr/>
        </p:nvSpPr>
        <p:spPr>
          <a:xfrm>
            <a:off x="6778229" y="4638824"/>
            <a:ext cx="3659684" cy="2363391"/>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Our platform offers training on topics like marketing, sustainable farming practices, and business management.</a:t>
            </a:r>
            <a:endParaRPr lang="en-US" sz="2185">
              <a:solidFill>
                <a:srgbClr val="454240"/>
              </a:solidFill>
              <a:latin typeface="DM Sans"/>
              <a:ea typeface="DM Sans"/>
              <a:cs typeface="DM Sans"/>
              <a:sym typeface="DM Sans"/>
            </a:endParaRPr>
          </a:p>
        </p:txBody>
      </p:sp>
      <p:grpSp>
        <p:nvGrpSpPr>
          <p:cNvPr id="19" name="Group 19"/>
          <p:cNvGrpSpPr/>
          <p:nvPr/>
        </p:nvGrpSpPr>
        <p:grpSpPr>
          <a:xfrm rot="0">
            <a:off x="987475" y="7599909"/>
            <a:ext cx="647402" cy="647403"/>
            <a:chOff x="0" y="0"/>
            <a:chExt cx="863203" cy="863203"/>
          </a:xfrm>
        </p:grpSpPr>
        <p:sp>
          <p:nvSpPr>
            <p:cNvPr id="20" name="Freeform 2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7EDD4"/>
            </a:solidFill>
          </p:spPr>
        </p:sp>
        <p:sp>
          <p:nvSpPr>
            <p:cNvPr id="21" name="Freeform 2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DDD3BA"/>
            </a:solidFill>
          </p:spPr>
        </p:sp>
      </p:grpSp>
      <p:sp>
        <p:nvSpPr>
          <p:cNvPr id="22" name="TextBox 22"/>
          <p:cNvSpPr txBox="1"/>
          <p:nvPr/>
        </p:nvSpPr>
        <p:spPr>
          <a:xfrm>
            <a:off x="1180207" y="7768084"/>
            <a:ext cx="261938" cy="368201"/>
          </a:xfrm>
          <a:prstGeom prst="rect">
            <a:avLst/>
          </a:prstGeom>
        </p:spPr>
        <p:txBody>
          <a:bodyPr lIns="0" tIns="0" rIns="0" bIns="0" rtlCol="0" anchor="t">
            <a:spAutoFit/>
          </a:bodyPr>
          <a:lstStyle/>
          <a:p>
            <a:pPr algn="ctr">
              <a:lnSpc>
                <a:spcPts val="3310"/>
              </a:lnSpc>
            </a:pPr>
            <a:r>
              <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3</a:t>
            </a:r>
            <a:endParaRPr lang="en-US" sz="3310">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3" name="TextBox 23"/>
          <p:cNvSpPr txBox="1"/>
          <p:nvPr/>
        </p:nvSpPr>
        <p:spPr>
          <a:xfrm>
            <a:off x="1913632" y="7585621"/>
            <a:ext cx="4756696" cy="440055"/>
          </a:xfrm>
          <a:prstGeom prst="rect">
            <a:avLst/>
          </a:prstGeom>
        </p:spPr>
        <p:txBody>
          <a:bodyPr lIns="0" tIns="0" rIns="0" bIns="0" rtlCol="0" anchor="t">
            <a:spAutoFit/>
          </a:bodyPr>
          <a:lstStyle/>
          <a:p>
            <a:pPr algn="l">
              <a:lnSpc>
                <a:spcPts val="3435"/>
              </a:lnSpc>
            </a:pPr>
            <a:r>
              <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rPr>
              <a:t>Advocacy and Networking</a:t>
            </a:r>
            <a:endParaRPr lang="en-US" sz="2750" b="1">
              <a:solidFill>
                <a:srgbClr val="454240"/>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4" name="TextBox 24"/>
          <p:cNvSpPr txBox="1"/>
          <p:nvPr/>
        </p:nvSpPr>
        <p:spPr>
          <a:xfrm>
            <a:off x="1913632" y="8122444"/>
            <a:ext cx="8524131" cy="1002506"/>
          </a:xfrm>
          <a:prstGeom prst="rect">
            <a:avLst/>
          </a:prstGeom>
        </p:spPr>
        <p:txBody>
          <a:bodyPr lIns="0" tIns="0" rIns="0" bIns="0" rtlCol="0" anchor="t">
            <a:spAutoFit/>
          </a:bodyPr>
          <a:lstStyle/>
          <a:p>
            <a:pPr algn="l">
              <a:lnSpc>
                <a:spcPts val="3560"/>
              </a:lnSpc>
            </a:pPr>
            <a:r>
              <a:rPr lang="en-US" sz="2185">
                <a:solidFill>
                  <a:srgbClr val="454240"/>
                </a:solidFill>
                <a:latin typeface="DM Sans"/>
                <a:ea typeface="DM Sans"/>
                <a:cs typeface="DM Sans"/>
                <a:sym typeface="DM Sans"/>
              </a:rPr>
              <a:t>We amplify the voices of local farmers and facilitate connections with policymakers and industry leaders.</a:t>
            </a:r>
            <a:endParaRPr lang="en-US" sz="2185">
              <a:solidFill>
                <a:srgbClr val="454240"/>
              </a:solidFill>
              <a:latin typeface="DM Sans"/>
              <a:ea typeface="DM Sans"/>
              <a:cs typeface="DM Sans"/>
              <a:sym typeface="DM Sans"/>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4.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2.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6.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8.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9.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8.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80.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81.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8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83.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Add description"/>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7979_1*b*1"/>
  <p:tag name="KSO_WM_TEMPLATE_CATEGORY" val="custom"/>
  <p:tag name="KSO_WM_TEMPLATE_INDEX" val="20237979"/>
  <p:tag name="KSO_WM_UNIT_LAYERLEVEL" val="1"/>
  <p:tag name="KSO_WM_TAG_VERSION" val="3.0"/>
  <p:tag name="KSO_WM_BEAUTIFY_FLAG" val="#wm#"/>
</p:tagLst>
</file>

<file path=ppt/tags/tag84.xml><?xml version="1.0" encoding="utf-8"?>
<p:tagLst xmlns:p="http://schemas.openxmlformats.org/presentationml/2006/main">
  <p:tag name="KSO_WM_UNIT_ISCONTENTSTITLE" val="0"/>
  <p:tag name="KSO_WM_UNIT_ISNUMDGMTITLE" val="0"/>
  <p:tag name="KSO_WM_UNIT_PRESET_TEXT_INDEX" val="-1"/>
  <p:tag name="KSO_WM_UNIT_PRESET_TEXT_LEN"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7979_1*a*1"/>
  <p:tag name="KSO_WM_TEMPLATE_CATEGORY" val="custom"/>
  <p:tag name="KSO_WM_TEMPLATE_INDEX" val="20237979"/>
  <p:tag name="KSO_WM_UNIT_LAYERLEVEL" val="1"/>
  <p:tag name="KSO_WM_TAG_VERSION" val="3.0"/>
  <p:tag name="KSO_WM_BEAUTIFY_FLAG" val="#wm#"/>
</p:tagLst>
</file>

<file path=ppt/tags/tag85.xml><?xml version="1.0" encoding="utf-8"?>
<p:tagLst xmlns:p="http://schemas.openxmlformats.org/presentationml/2006/main">
  <p:tag name="KSO_WM_SPECIAL_SOURCE" val="bdnull"/>
  <p:tag name="KSO_WM_TEMPLATE_THUMBS_INDEX" val="1、11"/>
  <p:tag name="KSO_WM_SLIDE_CONTENT_AREA" val="{&quot;left&quot;:&quot;462.85&quot;,&quot;top&quot;:&quot;118.75&quot;,&quot;width&quot;:&quot;459.25&quot;,&quot;height&quot;:&quot;265.1&quot;}"/>
  <p:tag name="KSO_WM_SLIDE_ID" val="custom20237979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7979"/>
  <p:tag name="KSO_WM_SLIDE_LAYOUT" val="a_b_f"/>
  <p:tag name="KSO_WM_SLIDE_LAYOUT_CNT" val="1_1_1"/>
</p:tagLst>
</file>

<file path=ppt/tags/tag9.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5088</Words>
  <Application>WPS Presentation</Application>
  <PresentationFormat>On-screen Show (4:3)</PresentationFormat>
  <Paragraphs>165</Paragraphs>
  <Slides>11</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11</vt:i4>
      </vt:variant>
    </vt:vector>
  </HeadingPairs>
  <TitlesOfParts>
    <vt:vector size="30" baseType="lpstr">
      <vt:lpstr>Arial</vt:lpstr>
      <vt:lpstr>SimSun</vt:lpstr>
      <vt:lpstr>Wingdings</vt:lpstr>
      <vt:lpstr>Libre Baskerville</vt:lpstr>
      <vt:lpstr>DM Sans</vt:lpstr>
      <vt:lpstr>Canva Sans Bold</vt:lpstr>
      <vt:lpstr>Canva Sans</vt:lpstr>
      <vt:lpstr>Microsoft YaHei</vt:lpstr>
      <vt:lpstr>Arial Unicode MS</vt:lpstr>
      <vt:lpstr>Calibri</vt:lpstr>
      <vt:lpstr>Algerian</vt:lpstr>
      <vt:lpstr>Bell MT</vt:lpstr>
      <vt:lpstr>Wingdings</vt:lpstr>
      <vt:lpstr>Charis SIL</vt:lpstr>
      <vt:lpstr>Segoe Print</vt:lpstr>
      <vt:lpstr>Crimson Text SemiBold</vt:lpstr>
      <vt:lpstr>Arial Narrow</vt:lpstr>
      <vt:lpstr>Business Cooperate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Click to add title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Local-Farmers-Marketing-Platform.pptx</dc:title>
  <dc:creator/>
  <cp:lastModifiedBy>Sam</cp:lastModifiedBy>
  <cp:revision>3</cp:revision>
  <dcterms:created xsi:type="dcterms:W3CDTF">2006-08-16T00:00:00Z</dcterms:created>
  <dcterms:modified xsi:type="dcterms:W3CDTF">2024-11-20T21:12:42Z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1A1B48F271C04F2A8F03B02648DE2865_12</vt:lpwstr>
  </property>
  <property fmtid="{D5CDD505-2E9C-101B-9397-08002B2CF9AE}" pid="3" name="KSOProductBuildVer">
    <vt:lpwstr>2057-12.2.0.18639</vt:lpwstr>
  </property>
</Properties>
</file>